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3302"/>
  </p:normalViewPr>
  <p:slideViewPr>
    <p:cSldViewPr snapToGrid="0" snapToObjects="1">
      <p:cViewPr varScale="1">
        <p:scale>
          <a:sx n="80" d="100"/>
          <a:sy n="80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172C-4822-8541-84BD-4265F9925375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0CCC-278A-0B46-8A6B-70DC9AA77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2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60CCC-278A-0B46-8A6B-70DC9AA77D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60CCC-278A-0B46-8A6B-70DC9AA77D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5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60CCC-278A-0B46-8A6B-70DC9AA77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1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4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9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9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05C7-AA9E-444B-A964-20D8FF21CBF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F97B-2984-D54F-BEBE-CDB02203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2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0BAB4C-07F5-9F44-91CF-6099F2B0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07" y="2625191"/>
            <a:ext cx="5225008" cy="4180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BCCBA-0E82-274D-89B2-E94205D4FEE6}"/>
              </a:ext>
            </a:extLst>
          </p:cNvPr>
          <p:cNvSpPr txBox="1"/>
          <p:nvPr/>
        </p:nvSpPr>
        <p:spPr>
          <a:xfrm>
            <a:off x="176022" y="0"/>
            <a:ext cx="881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Statistical study of the </a:t>
            </a:r>
            <a:r>
              <a:rPr lang="en-US" sz="2400" b="1" i="1" dirty="0"/>
              <a:t>spatial extent</a:t>
            </a:r>
            <a:r>
              <a:rPr lang="en-US" sz="2400" dirty="0"/>
              <a:t> of </a:t>
            </a:r>
            <a:r>
              <a:rPr lang="en-US" sz="2400" b="1" i="1" dirty="0"/>
              <a:t>magnetopause reconnection</a:t>
            </a:r>
            <a:r>
              <a:rPr lang="en-US" sz="2400" dirty="0"/>
              <a:t> as observed by THEMIS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FB8FC-8F7B-2C46-830A-53F52E1C2061}"/>
              </a:ext>
            </a:extLst>
          </p:cNvPr>
          <p:cNvSpPr txBox="1"/>
          <p:nvPr/>
        </p:nvSpPr>
        <p:spPr>
          <a:xfrm>
            <a:off x="86868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A9193-E45D-F64C-832A-C7CF5A40A4C6}"/>
              </a:ext>
            </a:extLst>
          </p:cNvPr>
          <p:cNvSpPr txBox="1"/>
          <p:nvPr/>
        </p:nvSpPr>
        <p:spPr>
          <a:xfrm>
            <a:off x="2624442" y="830997"/>
            <a:ext cx="39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Emil Atz, Brian Walsh, </a:t>
            </a:r>
            <a:r>
              <a:rPr lang="en-US" dirty="0" err="1"/>
              <a:t>Jef</a:t>
            </a:r>
            <a:r>
              <a:rPr lang="en-US" dirty="0"/>
              <a:t> </a:t>
            </a:r>
            <a:r>
              <a:rPr lang="en-US" dirty="0" err="1"/>
              <a:t>Broll</a:t>
            </a:r>
            <a:r>
              <a:rPr lang="en-US" dirty="0"/>
              <a:t>, Ying Zou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1B8D3-6FFA-F845-AD9B-661A10E4FA6F}"/>
              </a:ext>
            </a:extLst>
          </p:cNvPr>
          <p:cNvSpPr txBox="1"/>
          <p:nvPr/>
        </p:nvSpPr>
        <p:spPr>
          <a:xfrm>
            <a:off x="0" y="1421389"/>
            <a:ext cx="92478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THEMIS satellites have crossed the magnetopause many </a:t>
            </a:r>
            <a:r>
              <a:rPr lang="en-US" i="1" dirty="0"/>
              <a:t>many</a:t>
            </a:r>
            <a:r>
              <a:rPr lang="en-US" dirty="0"/>
              <a:t> times and can be used to detect the presence of reconnection. </a:t>
            </a:r>
            <a:r>
              <a:rPr lang="en-US" sz="1200" dirty="0"/>
              <a:t>(e.g. McFadden 2008, </a:t>
            </a:r>
            <a:r>
              <a:rPr lang="en-US" sz="1200" dirty="0" err="1"/>
              <a:t>Trattner</a:t>
            </a:r>
            <a:r>
              <a:rPr lang="en-US" sz="1200" dirty="0"/>
              <a:t> 2012, Walsh 2014, Phan 2013, 2016, Zou 2018, 2022)</a:t>
            </a:r>
          </a:p>
          <a:p>
            <a:endParaRPr lang="en-US" sz="1200" dirty="0"/>
          </a:p>
          <a:p>
            <a:r>
              <a:rPr lang="en-US" dirty="0"/>
              <a:t>Conjunction observations with 2 satellites are used to define the spatial extent of reconnection.</a:t>
            </a:r>
          </a:p>
          <a:p>
            <a:r>
              <a:rPr lang="en-US" sz="1200" dirty="0"/>
              <a:t>(e.g. Phan 2000 ,Dunlop 2011, Walsh 2017, Zou 2019, 2020)</a:t>
            </a:r>
          </a:p>
          <a:p>
            <a:endParaRPr lang="en-US" sz="1200" dirty="0"/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53787-0013-6A45-8EEF-366B6EDDB29C}"/>
              </a:ext>
            </a:extLst>
          </p:cNvPr>
          <p:cNvSpPr txBox="1"/>
          <p:nvPr/>
        </p:nvSpPr>
        <p:spPr>
          <a:xfrm>
            <a:off x="256026" y="830997"/>
            <a:ext cx="1571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WHAT:</a:t>
            </a:r>
          </a:p>
        </p:txBody>
      </p:sp>
      <p:sp>
        <p:nvSpPr>
          <p:cNvPr id="11" name="Pie 10">
            <a:extLst>
              <a:ext uri="{FF2B5EF4-FFF2-40B4-BE49-F238E27FC236}">
                <a16:creationId xmlns:a16="http://schemas.microsoft.com/office/drawing/2014/main" id="{636224FD-11C9-AE45-A240-71E47936A8C7}"/>
              </a:ext>
            </a:extLst>
          </p:cNvPr>
          <p:cNvSpPr>
            <a:spLocks noChangeAspect="1"/>
          </p:cNvSpPr>
          <p:nvPr/>
        </p:nvSpPr>
        <p:spPr>
          <a:xfrm>
            <a:off x="1237448" y="4557576"/>
            <a:ext cx="301752" cy="301752"/>
          </a:xfrm>
          <a:prstGeom prst="pie">
            <a:avLst>
              <a:gd name="adj1" fmla="val 16225831"/>
              <a:gd name="adj2" fmla="val 54122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195B0-1AD1-9243-8047-2EE9855D565B}"/>
              </a:ext>
            </a:extLst>
          </p:cNvPr>
          <p:cNvSpPr txBox="1"/>
          <p:nvPr/>
        </p:nvSpPr>
        <p:spPr>
          <a:xfrm>
            <a:off x="7472813" y="6518663"/>
            <a:ext cx="1213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emilatz@bu.edu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4FE54-0579-BD41-A98F-40016A5254A1}"/>
              </a:ext>
            </a:extLst>
          </p:cNvPr>
          <p:cNvSpPr txBox="1"/>
          <p:nvPr/>
        </p:nvSpPr>
        <p:spPr>
          <a:xfrm>
            <a:off x="4057965" y="2959489"/>
            <a:ext cx="490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Timeframe: 2008-2010, continuing with 2013-...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F7C1A4-9AA3-1C4E-A9BC-E35B1682F73D}"/>
              </a:ext>
            </a:extLst>
          </p:cNvPr>
          <p:cNvSpPr txBox="1"/>
          <p:nvPr/>
        </p:nvSpPr>
        <p:spPr>
          <a:xfrm>
            <a:off x="3998775" y="2436269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WHEN: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0EAA13-7214-EE4F-A52A-0A9A88777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964" y="3255746"/>
            <a:ext cx="3500303" cy="3500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1A2CF-EC5D-B648-8975-C7E7DF96A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402" y="599824"/>
            <a:ext cx="1175084" cy="5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8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669DBA-515A-4E4D-ABE1-523D07CB4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7215"/>
            <a:ext cx="6227180" cy="4151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0BA756-AB1A-9B4D-B7D4-C994F3C52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813" y="2922399"/>
            <a:ext cx="3174355" cy="3174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BCCBA-0E82-274D-89B2-E94205D4FEE6}"/>
              </a:ext>
            </a:extLst>
          </p:cNvPr>
          <p:cNvSpPr txBox="1"/>
          <p:nvPr/>
        </p:nvSpPr>
        <p:spPr>
          <a:xfrm>
            <a:off x="176022" y="0"/>
            <a:ext cx="881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Statistical study of the </a:t>
            </a:r>
            <a:r>
              <a:rPr lang="en-US" sz="2400" b="1" i="1" dirty="0"/>
              <a:t>spatial extent</a:t>
            </a:r>
            <a:r>
              <a:rPr lang="en-US" sz="2400" dirty="0"/>
              <a:t> of </a:t>
            </a:r>
            <a:r>
              <a:rPr lang="en-US" sz="2400" b="1" i="1" dirty="0"/>
              <a:t>magnetopause reconnection</a:t>
            </a:r>
            <a:r>
              <a:rPr lang="en-US" sz="2400" dirty="0"/>
              <a:t> as observed by THEMIS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FB8FC-8F7B-2C46-830A-53F52E1C2061}"/>
              </a:ext>
            </a:extLst>
          </p:cNvPr>
          <p:cNvSpPr txBox="1"/>
          <p:nvPr/>
        </p:nvSpPr>
        <p:spPr>
          <a:xfrm>
            <a:off x="86868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A9193-E45D-F64C-832A-C7CF5A40A4C6}"/>
              </a:ext>
            </a:extLst>
          </p:cNvPr>
          <p:cNvSpPr txBox="1"/>
          <p:nvPr/>
        </p:nvSpPr>
        <p:spPr>
          <a:xfrm>
            <a:off x="2624442" y="830997"/>
            <a:ext cx="39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Emil Atz, Brian Walsh, </a:t>
            </a:r>
            <a:r>
              <a:rPr lang="en-US" dirty="0" err="1"/>
              <a:t>Jef</a:t>
            </a:r>
            <a:r>
              <a:rPr lang="en-US" dirty="0"/>
              <a:t> </a:t>
            </a:r>
            <a:r>
              <a:rPr lang="en-US" dirty="0" err="1"/>
              <a:t>Broll</a:t>
            </a:r>
            <a:r>
              <a:rPr lang="en-US" dirty="0"/>
              <a:t>, Ying Zou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A1213-F901-7441-86AF-B594EF0F3439}"/>
              </a:ext>
            </a:extLst>
          </p:cNvPr>
          <p:cNvSpPr txBox="1"/>
          <p:nvPr/>
        </p:nvSpPr>
        <p:spPr>
          <a:xfrm>
            <a:off x="7472813" y="6518663"/>
            <a:ext cx="1213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emilatz@bu.edu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C3DBB-435A-2545-94A0-0CA68B687B28}"/>
              </a:ext>
            </a:extLst>
          </p:cNvPr>
          <p:cNvSpPr txBox="1"/>
          <p:nvPr/>
        </p:nvSpPr>
        <p:spPr>
          <a:xfrm>
            <a:off x="0" y="1421389"/>
            <a:ext cx="924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satellite conjunction observations are detected with analyzing monthly </a:t>
            </a:r>
            <a:r>
              <a:rPr lang="en-US" dirty="0" err="1"/>
              <a:t>Bz</a:t>
            </a:r>
            <a:r>
              <a:rPr lang="en-US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Crossings are tested versus the </a:t>
            </a:r>
            <a:r>
              <a:rPr lang="en-US" dirty="0" err="1"/>
              <a:t>Walen</a:t>
            </a:r>
            <a:r>
              <a:rPr lang="en-US" dirty="0"/>
              <a:t> Relation:</a:t>
            </a:r>
          </a:p>
          <a:p>
            <a:r>
              <a:rPr lang="en-US" dirty="0"/>
              <a:t>	A comparison of observed/theoretical jet speeds, agreement = reconnection jet</a:t>
            </a:r>
          </a:p>
          <a:p>
            <a:endParaRPr lang="en-US" sz="1200" dirty="0"/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0CA9E-AA2E-1241-A2B8-27C0ACC71198}"/>
              </a:ext>
            </a:extLst>
          </p:cNvPr>
          <p:cNvSpPr txBox="1"/>
          <p:nvPr/>
        </p:nvSpPr>
        <p:spPr>
          <a:xfrm>
            <a:off x="256026" y="830997"/>
            <a:ext cx="143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HOW: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E236F-312C-1246-B5A6-A73B619D1CD3}"/>
              </a:ext>
            </a:extLst>
          </p:cNvPr>
          <p:cNvSpPr txBox="1"/>
          <p:nvPr/>
        </p:nvSpPr>
        <p:spPr>
          <a:xfrm>
            <a:off x="7182871" y="3700824"/>
            <a:ext cx="12872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Event total 123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0F929-7515-9549-BD80-23945C7CF3F6}"/>
              </a:ext>
            </a:extLst>
          </p:cNvPr>
          <p:cNvSpPr txBox="1"/>
          <p:nvPr/>
        </p:nvSpPr>
        <p:spPr>
          <a:xfrm>
            <a:off x="6076277" y="2971138"/>
            <a:ext cx="27930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Timing of Both S/C Jet Observations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FCEA3A-A4E4-0D44-B682-AAFB4DE8837A}"/>
              </a:ext>
            </a:extLst>
          </p:cNvPr>
          <p:cNvSpPr/>
          <p:nvPr/>
        </p:nvSpPr>
        <p:spPr>
          <a:xfrm>
            <a:off x="6329162" y="5799438"/>
            <a:ext cx="2357638" cy="14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D8C79-8390-F54E-848D-266B50AD8BC2}"/>
              </a:ext>
            </a:extLst>
          </p:cNvPr>
          <p:cNvSpPr txBox="1"/>
          <p:nvPr/>
        </p:nvSpPr>
        <p:spPr>
          <a:xfrm rot="18000000">
            <a:off x="6016474" y="5986320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Within 30s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7C038-913E-1C40-906D-5D664ABC6070}"/>
              </a:ext>
            </a:extLst>
          </p:cNvPr>
          <p:cNvSpPr txBox="1"/>
          <p:nvPr/>
        </p:nvSpPr>
        <p:spPr>
          <a:xfrm rot="18000000">
            <a:off x="6597743" y="6006995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Within 60s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A7CA2A-1A1E-9048-B857-6B55E0C20EC9}"/>
              </a:ext>
            </a:extLst>
          </p:cNvPr>
          <p:cNvSpPr txBox="1"/>
          <p:nvPr/>
        </p:nvSpPr>
        <p:spPr>
          <a:xfrm rot="18000000">
            <a:off x="7129588" y="6041006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Within 120s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1AE23D-F398-AD46-BC65-D3DCE3BB1397}"/>
              </a:ext>
            </a:extLst>
          </p:cNvPr>
          <p:cNvSpPr txBox="1"/>
          <p:nvPr/>
        </p:nvSpPr>
        <p:spPr>
          <a:xfrm rot="18000000">
            <a:off x="7750975" y="6023636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Within 180s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657E91-ABB3-FE4B-A9CC-98A2EE764C8E}"/>
              </a:ext>
            </a:extLst>
          </p:cNvPr>
          <p:cNvSpPr/>
          <p:nvPr/>
        </p:nvSpPr>
        <p:spPr>
          <a:xfrm>
            <a:off x="2231136" y="2922399"/>
            <a:ext cx="292608" cy="1164969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9F0020-D2A0-6249-9515-B1B4519B642F}"/>
              </a:ext>
            </a:extLst>
          </p:cNvPr>
          <p:cNvSpPr/>
          <p:nvPr/>
        </p:nvSpPr>
        <p:spPr>
          <a:xfrm>
            <a:off x="1862328" y="4519801"/>
            <a:ext cx="661416" cy="1164969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127E2D-C147-2D48-8B2B-8980E51FCE54}"/>
              </a:ext>
            </a:extLst>
          </p:cNvPr>
          <p:cNvSpPr txBox="1"/>
          <p:nvPr/>
        </p:nvSpPr>
        <p:spPr>
          <a:xfrm rot="19666446">
            <a:off x="3923976" y="3529849"/>
            <a:ext cx="127150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Satellite 1 (</a:t>
            </a:r>
            <a:r>
              <a:rPr lang="en-US" sz="1100" dirty="0" err="1"/>
              <a:t>thm_a</a:t>
            </a:r>
            <a:r>
              <a:rPr lang="en-US" sz="11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BA77CE-FCD7-804C-BC8F-844021FD86B9}"/>
              </a:ext>
            </a:extLst>
          </p:cNvPr>
          <p:cNvSpPr txBox="1"/>
          <p:nvPr/>
        </p:nvSpPr>
        <p:spPr>
          <a:xfrm rot="19666446">
            <a:off x="3824214" y="5145117"/>
            <a:ext cx="127470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Satellite 2 (</a:t>
            </a:r>
            <a:r>
              <a:rPr lang="en-US" sz="1100" dirty="0" err="1"/>
              <a:t>thm_e</a:t>
            </a:r>
            <a:r>
              <a:rPr lang="en-US" sz="1100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BE240C-8A0B-F140-9691-0E22E3AD3E69}"/>
              </a:ext>
            </a:extLst>
          </p:cNvPr>
          <p:cNvSpPr txBox="1"/>
          <p:nvPr/>
        </p:nvSpPr>
        <p:spPr>
          <a:xfrm>
            <a:off x="1039239" y="6239716"/>
            <a:ext cx="403187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Walen</a:t>
            </a:r>
            <a:r>
              <a:rPr lang="en-US" dirty="0">
                <a:solidFill>
                  <a:schemeClr val="accent2"/>
                </a:solidFill>
              </a:rPr>
              <a:t> Relation detects reconnection jets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DBA74D5-B0B0-C143-8693-BAFE37E72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402" y="599824"/>
            <a:ext cx="1175084" cy="5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6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DBEE81C-5667-9E49-8977-35B0376A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6" y="2567799"/>
            <a:ext cx="3108960" cy="31089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407477-1CFB-6848-A3BF-FB08637C5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242" y="2701589"/>
            <a:ext cx="3467244" cy="3467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BCCBA-0E82-274D-89B2-E94205D4FEE6}"/>
              </a:ext>
            </a:extLst>
          </p:cNvPr>
          <p:cNvSpPr txBox="1"/>
          <p:nvPr/>
        </p:nvSpPr>
        <p:spPr>
          <a:xfrm>
            <a:off x="176022" y="0"/>
            <a:ext cx="881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Statistical study of the </a:t>
            </a:r>
            <a:r>
              <a:rPr lang="en-US" sz="2400" b="1" i="1" dirty="0"/>
              <a:t>spatial extent</a:t>
            </a:r>
            <a:r>
              <a:rPr lang="en-US" sz="2400" dirty="0"/>
              <a:t> of </a:t>
            </a:r>
            <a:r>
              <a:rPr lang="en-US" sz="2400" b="1" i="1" dirty="0"/>
              <a:t>magnetopause reconnection</a:t>
            </a:r>
            <a:r>
              <a:rPr lang="en-US" sz="2400" dirty="0"/>
              <a:t> as observed by THEMIS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FB8FC-8F7B-2C46-830A-53F52E1C2061}"/>
              </a:ext>
            </a:extLst>
          </p:cNvPr>
          <p:cNvSpPr txBox="1"/>
          <p:nvPr/>
        </p:nvSpPr>
        <p:spPr>
          <a:xfrm>
            <a:off x="86868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A9193-E45D-F64C-832A-C7CF5A40A4C6}"/>
              </a:ext>
            </a:extLst>
          </p:cNvPr>
          <p:cNvSpPr txBox="1"/>
          <p:nvPr/>
        </p:nvSpPr>
        <p:spPr>
          <a:xfrm>
            <a:off x="2624442" y="830997"/>
            <a:ext cx="39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Emil Atz, Brian Walsh, </a:t>
            </a:r>
            <a:r>
              <a:rPr lang="en-US" dirty="0" err="1"/>
              <a:t>Jef</a:t>
            </a:r>
            <a:r>
              <a:rPr lang="en-US" dirty="0"/>
              <a:t> </a:t>
            </a:r>
            <a:r>
              <a:rPr lang="en-US" dirty="0" err="1"/>
              <a:t>Broll</a:t>
            </a:r>
            <a:r>
              <a:rPr lang="en-US" dirty="0"/>
              <a:t>, Ying Zou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4030B-7CE8-E244-8CA4-911BD693EA95}"/>
              </a:ext>
            </a:extLst>
          </p:cNvPr>
          <p:cNvSpPr txBox="1"/>
          <p:nvPr/>
        </p:nvSpPr>
        <p:spPr>
          <a:xfrm>
            <a:off x="7472813" y="6518663"/>
            <a:ext cx="1213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emilatz@bu.edu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C730E-C206-DF4D-A813-B203707E51F0}"/>
              </a:ext>
            </a:extLst>
          </p:cNvPr>
          <p:cNvSpPr txBox="1"/>
          <p:nvPr/>
        </p:nvSpPr>
        <p:spPr>
          <a:xfrm>
            <a:off x="0" y="1398239"/>
            <a:ext cx="89884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Because magnetopause imaging is not yet available, statistics of many observations is our best path to characterize the causes of different reconnection drivers.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Knowing both the </a:t>
            </a:r>
            <a:r>
              <a:rPr lang="en-US" i="1" dirty="0"/>
              <a:t>EXTENT</a:t>
            </a:r>
            <a:r>
              <a:rPr lang="en-US" dirty="0"/>
              <a:t> of reconnection and what </a:t>
            </a:r>
            <a:r>
              <a:rPr lang="en-US" i="1" dirty="0"/>
              <a:t>CAUSES</a:t>
            </a:r>
            <a:r>
              <a:rPr lang="en-US" dirty="0"/>
              <a:t> different types of reconnection will help quantify the energy transfer into the magnetosphere.</a:t>
            </a:r>
            <a:endParaRPr lang="en-US" sz="1200" dirty="0"/>
          </a:p>
          <a:p>
            <a:endParaRPr lang="en-US" sz="1200" dirty="0"/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3C901-4947-6644-B812-48D150C5A952}"/>
              </a:ext>
            </a:extLst>
          </p:cNvPr>
          <p:cNvSpPr txBox="1"/>
          <p:nvPr/>
        </p:nvSpPr>
        <p:spPr>
          <a:xfrm>
            <a:off x="256026" y="830997"/>
            <a:ext cx="130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WHY: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611575-FF53-F244-BF76-073942C11647}"/>
              </a:ext>
            </a:extLst>
          </p:cNvPr>
          <p:cNvSpPr txBox="1"/>
          <p:nvPr/>
        </p:nvSpPr>
        <p:spPr>
          <a:xfrm>
            <a:off x="6236752" y="6067280"/>
            <a:ext cx="2277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Agreement with Phan et. al. 2013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346CA0-A6C1-0C4B-A9EC-5A0D39B56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99" y="3749040"/>
            <a:ext cx="3108960" cy="31089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2438F65-805E-CA44-8616-3CDBCB041638}"/>
              </a:ext>
            </a:extLst>
          </p:cNvPr>
          <p:cNvSpPr txBox="1"/>
          <p:nvPr/>
        </p:nvSpPr>
        <p:spPr>
          <a:xfrm>
            <a:off x="910949" y="2570146"/>
            <a:ext cx="17867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Both see Rx Jet &lt;1min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EBCFB-5FC0-B04D-9C16-16FE595087AC}"/>
              </a:ext>
            </a:extLst>
          </p:cNvPr>
          <p:cNvSpPr txBox="1"/>
          <p:nvPr/>
        </p:nvSpPr>
        <p:spPr>
          <a:xfrm>
            <a:off x="2940664" y="3749040"/>
            <a:ext cx="25805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Events of One or None see Rx Jet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D37DA5-A6A1-F944-9710-9368B110E620}"/>
              </a:ext>
            </a:extLst>
          </p:cNvPr>
          <p:cNvSpPr txBox="1"/>
          <p:nvPr/>
        </p:nvSpPr>
        <p:spPr>
          <a:xfrm>
            <a:off x="1550964" y="3355544"/>
            <a:ext cx="15392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Mean 4105km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F3E0B-4AF2-ED48-B187-3E676184FF09}"/>
              </a:ext>
            </a:extLst>
          </p:cNvPr>
          <p:cNvSpPr txBox="1"/>
          <p:nvPr/>
        </p:nvSpPr>
        <p:spPr>
          <a:xfrm>
            <a:off x="3792775" y="4497456"/>
            <a:ext cx="15392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Mean 6099km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720091-F5CB-734B-AED1-ED1893A2E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402" y="599824"/>
            <a:ext cx="1175084" cy="5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7334</TotalTime>
  <Words>318</Words>
  <Application>Microsoft Macintosh PowerPoint</Application>
  <PresentationFormat>On-screen Show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Atz</dc:creator>
  <cp:lastModifiedBy>Emil Atz</cp:lastModifiedBy>
  <cp:revision>19</cp:revision>
  <dcterms:created xsi:type="dcterms:W3CDTF">2022-02-18T15:53:42Z</dcterms:created>
  <dcterms:modified xsi:type="dcterms:W3CDTF">2022-03-08T19:23:16Z</dcterms:modified>
</cp:coreProperties>
</file>