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791" r:id="rId1"/>
    <p:sldMasterId id="2147484901" r:id="rId2"/>
    <p:sldMasterId id="2147484884" r:id="rId3"/>
    <p:sldMasterId id="2147484930" r:id="rId4"/>
  </p:sldMasterIdLst>
  <p:notesMasterIdLst>
    <p:notesMasterId r:id="rId13"/>
  </p:notesMasterIdLst>
  <p:sldIdLst>
    <p:sldId id="278" r:id="rId5"/>
    <p:sldId id="283" r:id="rId6"/>
    <p:sldId id="257" r:id="rId7"/>
    <p:sldId id="260" r:id="rId8"/>
    <p:sldId id="284" r:id="rId9"/>
    <p:sldId id="299" r:id="rId10"/>
    <p:sldId id="297" r:id="rId11"/>
    <p:sldId id="256" r:id="rId12"/>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7" userDrawn="1">
          <p15:clr>
            <a:srgbClr val="A4A3A4"/>
          </p15:clr>
        </p15:guide>
        <p15:guide id="2" orient="horz" pos="3048" userDrawn="1">
          <p15:clr>
            <a:srgbClr val="A4A3A4"/>
          </p15:clr>
        </p15:guide>
        <p15:guide id="3" orient="horz" pos="1104" userDrawn="1">
          <p15:clr>
            <a:srgbClr val="A4A3A4"/>
          </p15:clr>
        </p15:guide>
        <p15:guide id="4" pos="73" userDrawn="1">
          <p15:clr>
            <a:srgbClr val="A4A3A4"/>
          </p15:clr>
        </p15:guide>
        <p15:guide id="5" pos="7328"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84673" autoAdjust="0"/>
  </p:normalViewPr>
  <p:slideViewPr>
    <p:cSldViewPr snapToGrid="0">
      <p:cViewPr varScale="1">
        <p:scale>
          <a:sx n="99" d="100"/>
          <a:sy n="99" d="100"/>
        </p:scale>
        <p:origin x="90" y="330"/>
      </p:cViewPr>
      <p:guideLst>
        <p:guide orient="horz" pos="437"/>
        <p:guide orient="horz" pos="3048"/>
        <p:guide orient="horz" pos="1104"/>
        <p:guide pos="73"/>
        <p:guide pos="7328"/>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6BB78764-88AA-4E80-BFD1-79609E2040E2}" type="datetimeFigureOut">
              <a:rPr lang="en-US" smtClean="0"/>
              <a:t>3/3/2022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82BFACF4-CEC5-46F7-9255-2742B30B4918}" type="slidenum">
              <a:rPr lang="en-US" smtClean="0"/>
              <a:t>‹#›</a:t>
            </a:fld>
            <a:endParaRPr lang="en-US"/>
          </a:p>
        </p:txBody>
      </p:sp>
    </p:spTree>
    <p:extLst>
      <p:ext uri="{BB962C8B-B14F-4D97-AF65-F5344CB8AC3E}">
        <p14:creationId xmlns:p14="http://schemas.microsoft.com/office/powerpoint/2010/main" val="3317392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a:t>Hello! My name is Christine Gabrielse and I’ll be sharing about our work utilizing THEMIS all-sky-imagers to estimate the precipitating energy flux, energy, and the resulting conductance during substorms with a focus on mesoscales.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4C13A-5EDB-4018-91C6-F8B752C11E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2438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a:t>Difficulties in determining energy flux, energy, and conductance on mesoscales exist in observations. Satellite overpasses, meridian scanning photometers, incoherent scatter radar, and even single all-sky-imagers are spatially restrictive and incapable of observing a substorm’s auroral evolution in both time and space.</a:t>
            </a:r>
          </a:p>
          <a:p>
            <a:endParaRPr lang="en-US" dirty="0"/>
          </a:p>
          <a:p>
            <a:r>
              <a:rPr lang="en-US" dirty="0"/>
              <a:t>Therefore, to address our science questions, we developed a technique utilizing the THEMIS ASI mosaic that provides detailed information at 3 second cadence for hours all across Canada and Alaska.</a:t>
            </a:r>
          </a:p>
          <a:p>
            <a:endParaRPr lang="en-US" dirty="0"/>
          </a:p>
        </p:txBody>
      </p:sp>
      <p:sp>
        <p:nvSpPr>
          <p:cNvPr id="4" name="Slide Number Placeholder 3"/>
          <p:cNvSpPr>
            <a:spLocks noGrp="1"/>
          </p:cNvSpPr>
          <p:nvPr>
            <p:ph type="sldNum" sz="quarter" idx="5"/>
          </p:nvPr>
        </p:nvSpPr>
        <p:spPr/>
        <p:txBody>
          <a:bodyPr/>
          <a:lstStyle/>
          <a:p>
            <a:fld id="{99E4C13A-5EDB-4018-91C6-F8B752C11E71}" type="slidenum">
              <a:rPr lang="en-US" smtClean="0"/>
              <a:pPr/>
              <a:t>2</a:t>
            </a:fld>
            <a:endParaRPr lang="en-US" dirty="0"/>
          </a:p>
        </p:txBody>
      </p:sp>
    </p:spTree>
    <p:extLst>
      <p:ext uri="{BB962C8B-B14F-4D97-AF65-F5344CB8AC3E}">
        <p14:creationId xmlns:p14="http://schemas.microsoft.com/office/powerpoint/2010/main" val="3392561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precipitating particles of increasing energy penetrate deeper into the atmosphere, the aurora’s color—which changes with altitude—is indicative of the particle energy and energy flux. For example, a larger red to green ratio means less energetic precipitation, since less energetic particles run into atmospheric molecules at higher altitudes and produce red aurora. </a:t>
            </a:r>
          </a:p>
          <a:p>
            <a:endParaRPr lang="en-US" dirty="0"/>
          </a:p>
          <a:p>
            <a:r>
              <a:rPr lang="en-US" dirty="0"/>
              <a:t>We extended energy and energy flux look-up tables from Hecht et al. and Strickland et al. using the B3C auroral electron transport code, in order to convert color ratios to energy and energy flux.</a:t>
            </a:r>
          </a:p>
        </p:txBody>
      </p:sp>
      <p:sp>
        <p:nvSpPr>
          <p:cNvPr id="4" name="Slide Number Placeholder 3"/>
          <p:cNvSpPr>
            <a:spLocks noGrp="1"/>
          </p:cNvSpPr>
          <p:nvPr>
            <p:ph type="sldNum" sz="quarter" idx="5"/>
          </p:nvPr>
        </p:nvSpPr>
        <p:spPr/>
        <p:txBody>
          <a:bodyPr/>
          <a:lstStyle/>
          <a:p>
            <a:fld id="{82BFACF4-CEC5-46F7-9255-2742B30B4918}" type="slidenum">
              <a:rPr lang="en-US" smtClean="0"/>
              <a:t>3</a:t>
            </a:fld>
            <a:endParaRPr lang="en-US"/>
          </a:p>
        </p:txBody>
      </p:sp>
    </p:spTree>
    <p:extLst>
      <p:ext uri="{BB962C8B-B14F-4D97-AF65-F5344CB8AC3E}">
        <p14:creationId xmlns:p14="http://schemas.microsoft.com/office/powerpoint/2010/main" val="2655263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The vertical dashed lines mark the start of the sharp increase in total energy flux and the end of the sharp decrease in total energy flux that occurs during the substorm expansion phase for each substorm.</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Note they coincide with substorm onset and the end of the expansion phase, according to SML. (The first substorm had multiple expansions, each corresponding to an energy flux increase.)</a:t>
            </a:r>
            <a:endParaRPr lang="en-US" dirty="0"/>
          </a:p>
          <a:p>
            <a:endParaRPr lang="en-US" dirty="0"/>
          </a:p>
          <a:p>
            <a:endParaRPr lang="en-US" dirty="0"/>
          </a:p>
          <a:p>
            <a:r>
              <a:rPr lang="en-US" dirty="0"/>
              <a:t>Now that we have the energy flux and average energy data in 2D over time, we applied spatial filters to determine how much of the total energy flux was precipitated by different scale sizes. The figure shows the SML index for both back-to-back substorms. The spectrograms are </a:t>
            </a:r>
            <a:r>
              <a:rPr lang="en-US" dirty="0" err="1"/>
              <a:t>keograms</a:t>
            </a:r>
            <a:r>
              <a:rPr lang="en-US" dirty="0"/>
              <a:t> of energy flux at two stations, showing the aurora’s poleward and westward motion.</a:t>
            </a:r>
          </a:p>
          <a:p>
            <a:endParaRPr lang="en-US" dirty="0"/>
          </a:p>
          <a:p>
            <a:r>
              <a:rPr lang="en-US" dirty="0"/>
              <a:t>The line plots at the bottom show the total energy flux and the amounts contributed by different scale sizes. Panel g displays the percent of the entire energy flux contributed by scale sizes less than 500, 300, and 100 km. The vertical dashed lines mark the start of the sharp increase in total energy flux and the end of the sharp decrease in total energy flux that coincide with substorm onset and the end of the expansion phase, according to SML in panel (a). Because the first substorm had multiple onsets, it also had multiple increases in mesoscale energy flux deposition. During the first substorm, mesoscales contributed up to 80% of the total energy flux. Most of that occurred in scale sizes less than 300 km. The second substorm had a slightly smaller mesoscale contribution at 60%. Both continued to have 30-40% mesoscale contribution throughout the remainder of the substorm recovery. This indicates that mesoscales play an important role during substorms and cannot be ignored. </a:t>
            </a:r>
          </a:p>
          <a:p>
            <a:endParaRPr lang="en-US" dirty="0"/>
          </a:p>
          <a:p>
            <a:r>
              <a:rPr lang="en-US" dirty="0"/>
              <a:t>The average of the average energy also peaked during the substorm expansion phase, which we see in the bottom panel. </a:t>
            </a:r>
          </a:p>
        </p:txBody>
      </p:sp>
      <p:sp>
        <p:nvSpPr>
          <p:cNvPr id="4" name="Slide Number Placeholder 3"/>
          <p:cNvSpPr>
            <a:spLocks noGrp="1"/>
          </p:cNvSpPr>
          <p:nvPr>
            <p:ph type="sldNum" sz="quarter" idx="5"/>
          </p:nvPr>
        </p:nvSpPr>
        <p:spPr/>
        <p:txBody>
          <a:bodyPr/>
          <a:lstStyle/>
          <a:p>
            <a:fld id="{82BFACF4-CEC5-46F7-9255-2742B30B4918}" type="slidenum">
              <a:rPr lang="en-US" smtClean="0"/>
              <a:t>4</a:t>
            </a:fld>
            <a:endParaRPr lang="en-US"/>
          </a:p>
        </p:txBody>
      </p:sp>
    </p:spTree>
    <p:extLst>
      <p:ext uri="{BB962C8B-B14F-4D97-AF65-F5344CB8AC3E}">
        <p14:creationId xmlns:p14="http://schemas.microsoft.com/office/powerpoint/2010/main" val="2059698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a:p>
            <a:r>
              <a:rPr lang="en-US" dirty="0"/>
              <a:t>In summary, we developed a technique using THEMIS white light ASIs to determine energy flux, average energy, and conductance in 2D over time. Comparing results to MSPs and PFISR, we found good comparisons.</a:t>
            </a:r>
          </a:p>
          <a:p>
            <a:endParaRPr lang="en-US" dirty="0"/>
          </a:p>
          <a:p>
            <a:r>
              <a:rPr lang="en-US" dirty="0"/>
              <a:t>We applied the techniques to study two back-to-back substorms. We showed that mesoscales are important contributors to the total energy budget, supplying up to 80% of the total energy flux during the substorm expansion phase and 30-55% during the recovery phase.</a:t>
            </a:r>
          </a:p>
          <a:p>
            <a:endParaRPr lang="en-US" dirty="0"/>
          </a:p>
          <a:p>
            <a:r>
              <a:rPr lang="en-US" dirty="0"/>
              <a:t>For future work, these 2D maps can be provided to modelers to improve energy flux, average energy, and conductance especially at mesoscales and from intense, discrete aurora.</a:t>
            </a:r>
          </a:p>
          <a:p>
            <a:endParaRPr lang="en-US" dirty="0"/>
          </a:p>
          <a:p>
            <a:r>
              <a:rPr lang="en-US" dirty="0"/>
              <a:t>We plan to use our techniques to determine characteristic scale sizes that are important for energy deposition for different magnetospheric modes of response, such as different storms.</a:t>
            </a:r>
          </a:p>
          <a:p>
            <a:endParaRPr lang="en-US" dirty="0"/>
          </a:p>
          <a:p>
            <a:r>
              <a:rPr lang="en-US" dirty="0"/>
              <a:t>We would also like to attempt to separate diffuse from discrete aurora. And as </a:t>
            </a:r>
            <a:r>
              <a:rPr lang="en-US" dirty="0" err="1"/>
              <a:t>TREx</a:t>
            </a:r>
            <a:r>
              <a:rPr lang="en-US" dirty="0"/>
              <a:t> color ASIs become available, we will envelop those data for more accuracy, especially in determining average energy. </a:t>
            </a:r>
          </a:p>
          <a:p>
            <a:endParaRPr lang="en-US" dirty="0"/>
          </a:p>
          <a:p>
            <a:r>
              <a:rPr lang="en-US" dirty="0"/>
              <a:t>I look forward to discussing more with you during the live session, but don’t hesitate to email me with any questions.</a:t>
            </a:r>
          </a:p>
          <a:p>
            <a:endParaRPr lang="en-US" dirty="0"/>
          </a:p>
        </p:txBody>
      </p:sp>
      <p:sp>
        <p:nvSpPr>
          <p:cNvPr id="4" name="Slide Number Placeholder 3"/>
          <p:cNvSpPr>
            <a:spLocks noGrp="1"/>
          </p:cNvSpPr>
          <p:nvPr>
            <p:ph type="sldNum" sz="quarter" idx="5"/>
          </p:nvPr>
        </p:nvSpPr>
        <p:spPr/>
        <p:txBody>
          <a:bodyPr/>
          <a:lstStyle/>
          <a:p>
            <a:fld id="{99E4C13A-5EDB-4018-91C6-F8B752C11E71}" type="slidenum">
              <a:rPr lang="en-US" smtClean="0"/>
              <a:pPr/>
              <a:t>5</a:t>
            </a:fld>
            <a:endParaRPr lang="en-US" dirty="0"/>
          </a:p>
        </p:txBody>
      </p:sp>
    </p:spTree>
    <p:extLst>
      <p:ext uri="{BB962C8B-B14F-4D97-AF65-F5344CB8AC3E}">
        <p14:creationId xmlns:p14="http://schemas.microsoft.com/office/powerpoint/2010/main" val="1974014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figure on the left presents snapshots of the 2D mosaic of energy flux and average energy taken from the movie on the right. We used B3C to determine these parameters for both a Gaussian and Maxwellian distribution, which assumes the aurora is discrete or diffuse, respectively. In the future we would like to determine where discrete or diffuse aurora occur in the mosaic in order to apply the Gaussian or Maxwellian distribution correctly over space and time.</a:t>
            </a:r>
          </a:p>
          <a:p>
            <a:endParaRPr lang="en-US" dirty="0"/>
          </a:p>
          <a:p>
            <a:r>
              <a:rPr lang="en-US" dirty="0"/>
              <a:t>The auroral evolution shows a typical substorm with a mesoscale auroral arc that evolves equatorward until substorm onset, followed by poleward expansion and a westward traveling surge.</a:t>
            </a:r>
          </a:p>
        </p:txBody>
      </p:sp>
      <p:sp>
        <p:nvSpPr>
          <p:cNvPr id="4" name="Slide Number Placeholder 3"/>
          <p:cNvSpPr>
            <a:spLocks noGrp="1"/>
          </p:cNvSpPr>
          <p:nvPr>
            <p:ph type="sldNum" sz="quarter" idx="5"/>
          </p:nvPr>
        </p:nvSpPr>
        <p:spPr/>
        <p:txBody>
          <a:bodyPr/>
          <a:lstStyle/>
          <a:p>
            <a:fld id="{82BFACF4-CEC5-46F7-9255-2742B30B4918}" type="slidenum">
              <a:rPr lang="en-US" smtClean="0"/>
              <a:t>7</a:t>
            </a:fld>
            <a:endParaRPr lang="en-US"/>
          </a:p>
        </p:txBody>
      </p:sp>
    </p:spTree>
    <p:extLst>
      <p:ext uri="{BB962C8B-B14F-4D97-AF65-F5344CB8AC3E}">
        <p14:creationId xmlns:p14="http://schemas.microsoft.com/office/powerpoint/2010/main" val="2582628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these color ratios, we first had to convert the white light ASI counts to color intensities. We did so by calibrating MSP data with white light at the same line of longitude. We created a scatterplot of green vs. white light and fit </a:t>
            </a:r>
            <a:r>
              <a:rPr lang="en-US"/>
              <a:t>a log-log </a:t>
            </a:r>
            <a:r>
              <a:rPr lang="en-US" dirty="0"/>
              <a:t>analytical function. We did the same for the scatterplot of blue vs. green, using just MSP data, and red vs. green. </a:t>
            </a:r>
          </a:p>
          <a:p>
            <a:endParaRPr lang="en-US" dirty="0"/>
          </a:p>
        </p:txBody>
      </p:sp>
      <p:sp>
        <p:nvSpPr>
          <p:cNvPr id="4" name="Slide Number Placeholder 3"/>
          <p:cNvSpPr>
            <a:spLocks noGrp="1"/>
          </p:cNvSpPr>
          <p:nvPr>
            <p:ph type="sldNum" sz="quarter" idx="5"/>
          </p:nvPr>
        </p:nvSpPr>
        <p:spPr/>
        <p:txBody>
          <a:bodyPr/>
          <a:lstStyle/>
          <a:p>
            <a:fld id="{82BFACF4-CEC5-46F7-9255-2742B30B4918}" type="slidenum">
              <a:rPr lang="en-US" smtClean="0"/>
              <a:t>8</a:t>
            </a:fld>
            <a:endParaRPr lang="en-US"/>
          </a:p>
        </p:txBody>
      </p:sp>
    </p:spTree>
    <p:extLst>
      <p:ext uri="{BB962C8B-B14F-4D97-AF65-F5344CB8AC3E}">
        <p14:creationId xmlns:p14="http://schemas.microsoft.com/office/powerpoint/2010/main" val="2359400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A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334533" y="1203264"/>
            <a:ext cx="11271681" cy="4798717"/>
          </a:xfrm>
          <a:prstGeom prst="rect">
            <a:avLst/>
          </a:prstGeom>
        </p:spPr>
        <p:txBody>
          <a:bodyPr vert="horz"/>
          <a:lstStyle>
            <a:lvl1pPr marL="171450" marR="0" indent="-176213" algn="l" defTabSz="457200" rtl="0" eaLnBrk="1" fontAlgn="auto" latinLnBrk="0" hangingPunct="1">
              <a:lnSpc>
                <a:spcPct val="100000"/>
              </a:lnSpc>
              <a:spcBef>
                <a:spcPct val="20000"/>
              </a:spcBef>
              <a:spcAft>
                <a:spcPts val="0"/>
              </a:spcAft>
              <a:buClrTx/>
              <a:buSzPct val="130000"/>
              <a:buFont typeface="Arial"/>
              <a:buChar char="•"/>
              <a:tabLst/>
              <a:defRPr sz="1800"/>
            </a:lvl1pPr>
            <a:lvl2pPr marL="517525" indent="-227013">
              <a:defRPr sz="1600"/>
            </a:lvl2pPr>
            <a:lvl3pPr marL="800100" indent="-176213">
              <a:buSzPct val="130000"/>
              <a:defRPr sz="1600"/>
            </a:lvl3pPr>
            <a:lvl4pPr marL="1201738" indent="-228600">
              <a:defRPr sz="160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a:p>
            <a:pPr lvl="4"/>
            <a:endParaRPr lang="en-US" dirty="0"/>
          </a:p>
        </p:txBody>
      </p:sp>
    </p:spTree>
    <p:extLst>
      <p:ext uri="{BB962C8B-B14F-4D97-AF65-F5344CB8AC3E}">
        <p14:creationId xmlns:p14="http://schemas.microsoft.com/office/powerpoint/2010/main" val="3586680752"/>
      </p:ext>
    </p:extLst>
  </p:cSld>
  <p:clrMapOvr>
    <a:masterClrMapping/>
  </p:clrMapOvr>
  <p:extLst>
    <p:ext uri="{DCECCB84-F9BA-43D5-87BE-67443E8EF086}">
      <p15:sldGuideLst xmlns:p15="http://schemas.microsoft.com/office/powerpoint/2012/main">
        <p15:guide id="1" pos="192" userDrawn="1">
          <p15:clr>
            <a:srgbClr val="FBAE40"/>
          </p15:clr>
        </p15:guide>
        <p15:guide id="2" orient="horz" pos="552" userDrawn="1">
          <p15:clr>
            <a:srgbClr val="FBAE40"/>
          </p15:clr>
        </p15:guide>
        <p15:guide id="3" orient="horz" pos="8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J_Contact Information ">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304802" y="6113242"/>
            <a:ext cx="11301412"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334533" y="1203264"/>
            <a:ext cx="11271681" cy="4798717"/>
          </a:xfrm>
          <a:prstGeom prst="rect">
            <a:avLst/>
          </a:prstGeom>
        </p:spPr>
        <p:txBody>
          <a:bodyPr vert="horz"/>
          <a:lstStyle>
            <a:lvl1pPr marL="171450" marR="0" indent="-176213" algn="l" defTabSz="457200" rtl="0" eaLnBrk="1" fontAlgn="auto" latinLnBrk="0" hangingPunct="1">
              <a:lnSpc>
                <a:spcPct val="100000"/>
              </a:lnSpc>
              <a:spcBef>
                <a:spcPct val="20000"/>
              </a:spcBef>
              <a:spcAft>
                <a:spcPts val="0"/>
              </a:spcAft>
              <a:buClrTx/>
              <a:buSzPct val="130000"/>
              <a:buFont typeface="Arial"/>
              <a:buChar char="•"/>
              <a:tabLst/>
              <a:defRPr sz="1800"/>
            </a:lvl1pPr>
            <a:lvl2pPr marL="517525" indent="-227013">
              <a:defRPr sz="1600"/>
            </a:lvl2pPr>
            <a:lvl3pPr marL="800100" indent="-176213">
              <a:buSzPct val="130000"/>
              <a:defRPr sz="1600"/>
            </a:lvl3pPr>
            <a:lvl4pPr marL="1201738" indent="-228600">
              <a:defRPr sz="160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a:p>
            <a:pPr lvl="4"/>
            <a:endParaRPr lang="en-US" dirty="0"/>
          </a:p>
        </p:txBody>
      </p:sp>
      <p:sp>
        <p:nvSpPr>
          <p:cNvPr id="7" name="Text Box 19"/>
          <p:cNvSpPr txBox="1">
            <a:spLocks noChangeArrowheads="1"/>
          </p:cNvSpPr>
          <p:nvPr/>
        </p:nvSpPr>
        <p:spPr bwMode="auto">
          <a:xfrm>
            <a:off x="320023" y="6395155"/>
            <a:ext cx="2244956" cy="324448"/>
          </a:xfrm>
          <a:prstGeom prst="rect">
            <a:avLst/>
          </a:prstGeom>
          <a:noFill/>
          <a:ln w="9525">
            <a:noFill/>
            <a:miter lim="800000"/>
            <a:headEnd/>
            <a:tailEnd/>
          </a:ln>
          <a:effectLst/>
        </p:spPr>
        <p:txBody>
          <a:bodyPr wrap="square" anchor="b">
            <a:prstTxWarp prst="textNoShape">
              <a:avLst/>
            </a:prstTxWarp>
            <a:spAutoFit/>
          </a:bodyPr>
          <a:lstStyle/>
          <a:p>
            <a:pPr>
              <a:lnSpc>
                <a:spcPts val="860"/>
              </a:lnSpc>
            </a:pPr>
            <a:r>
              <a:rPr lang="en-US" sz="800" dirty="0"/>
              <a:t>e-mail address</a:t>
            </a:r>
          </a:p>
          <a:p>
            <a:pPr>
              <a:lnSpc>
                <a:spcPts val="860"/>
              </a:lnSpc>
            </a:pPr>
            <a:r>
              <a:rPr lang="en-US" sz="800" dirty="0"/>
              <a:t>Department/subdivision name</a:t>
            </a:r>
          </a:p>
        </p:txBody>
      </p:sp>
    </p:spTree>
  </p:cSld>
  <p:clrMapOvr>
    <a:masterClrMapping/>
  </p:clrMapOvr>
  <p:extLst>
    <p:ext uri="{DCECCB84-F9BA-43D5-87BE-67443E8EF086}">
      <p15:sldGuideLst xmlns:p15="http://schemas.microsoft.com/office/powerpoint/2012/main">
        <p15:guide id="1" pos="192" userDrawn="1">
          <p15:clr>
            <a:srgbClr val="FBAE40"/>
          </p15:clr>
        </p15:guide>
        <p15:guide id="2" orient="horz" pos="552" userDrawn="1">
          <p15:clr>
            <a:srgbClr val="FBAE40"/>
          </p15:clr>
        </p15:guide>
        <p15:guide id="3" orient="horz" pos="81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K_Transi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4800" y="2111898"/>
            <a:ext cx="10831285" cy="1063867"/>
          </a:xfrm>
          <a:prstGeom prst="rect">
            <a:avLst/>
          </a:prstGeom>
        </p:spPr>
        <p:txBody>
          <a:bodyPr/>
          <a:lstStyle>
            <a:lvl1pPr algn="l">
              <a:defRPr sz="3200" b="1" i="1" baseline="0">
                <a:solidFill>
                  <a:schemeClr val="bg2"/>
                </a:solidFill>
                <a:latin typeface="Arial"/>
                <a:cs typeface="Arial"/>
              </a:defRPr>
            </a:lvl1pPr>
          </a:lstStyle>
          <a:p>
            <a:r>
              <a:rPr lang="en-US" dirty="0"/>
              <a:t>Transition Slide</a:t>
            </a:r>
          </a:p>
        </p:txBody>
      </p:sp>
      <p:sp>
        <p:nvSpPr>
          <p:cNvPr id="3" name="Subtitle 2"/>
          <p:cNvSpPr>
            <a:spLocks noGrp="1"/>
          </p:cNvSpPr>
          <p:nvPr>
            <p:ph type="subTitle" idx="1" hasCustomPrompt="1"/>
          </p:nvPr>
        </p:nvSpPr>
        <p:spPr>
          <a:xfrm>
            <a:off x="304800" y="3245325"/>
            <a:ext cx="10831285" cy="1752600"/>
          </a:xfrm>
          <a:prstGeom prst="rect">
            <a:avLst/>
          </a:prstGeom>
        </p:spPr>
        <p:txBody>
          <a:bodyPr>
            <a:normAutofit/>
          </a:bodyPr>
          <a:lstStyle>
            <a:lvl1pPr marL="0" indent="0" algn="l">
              <a:buNone/>
              <a:defRPr sz="2400">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Transition Subtitle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A_Basic_Master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334533" y="1203264"/>
            <a:ext cx="11271681" cy="4798717"/>
          </a:xfrm>
          <a:prstGeom prst="rect">
            <a:avLst/>
          </a:prstGeom>
        </p:spPr>
        <p:txBody>
          <a:bodyPr vert="horz"/>
          <a:lstStyle>
            <a:lvl1pPr marL="171450" marR="0" indent="-176213" algn="l" defTabSz="457200" rtl="0" eaLnBrk="1" fontAlgn="auto" latinLnBrk="0" hangingPunct="1">
              <a:lnSpc>
                <a:spcPct val="100000"/>
              </a:lnSpc>
              <a:spcBef>
                <a:spcPct val="20000"/>
              </a:spcBef>
              <a:spcAft>
                <a:spcPts val="0"/>
              </a:spcAft>
              <a:buClrTx/>
              <a:buSzPct val="130000"/>
              <a:buFont typeface="Arial"/>
              <a:buChar char="•"/>
              <a:tabLst/>
              <a:defRPr sz="1800"/>
            </a:lvl1pPr>
            <a:lvl2pPr marL="517525" indent="-227013">
              <a:defRPr sz="1600"/>
            </a:lvl2pPr>
            <a:lvl3pPr marL="800100" indent="-176213">
              <a:buSzPct val="130000"/>
              <a:defRPr sz="1600"/>
            </a:lvl3pPr>
            <a:lvl4pPr marL="1201738" indent="-228600">
              <a:defRPr sz="160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a:p>
            <a:pPr lvl="2"/>
            <a:endParaRPr lang="en-US" dirty="0"/>
          </a:p>
        </p:txBody>
      </p:sp>
    </p:spTree>
    <p:extLst>
      <p:ext uri="{BB962C8B-B14F-4D97-AF65-F5344CB8AC3E}">
        <p14:creationId xmlns:p14="http://schemas.microsoft.com/office/powerpoint/2010/main" val="646281002"/>
      </p:ext>
    </p:extLst>
  </p:cSld>
  <p:clrMapOvr>
    <a:masterClrMapping/>
  </p:clrMapOvr>
  <p:extLst>
    <p:ext uri="{DCECCB84-F9BA-43D5-87BE-67443E8EF086}">
      <p15:sldGuideLst xmlns:p15="http://schemas.microsoft.com/office/powerpoint/2012/main">
        <p15:guide id="1" pos="192" userDrawn="1">
          <p15:clr>
            <a:srgbClr val="FBAE40"/>
          </p15:clr>
        </p15:guide>
        <p15:guide id="2" orient="horz" pos="552" userDrawn="1">
          <p15:clr>
            <a:srgbClr val="FBAE40"/>
          </p15:clr>
        </p15:guide>
        <p15:guide id="3" orient="horz" pos="81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B_Header_Blank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Tree>
    <p:extLst>
      <p:ext uri="{BB962C8B-B14F-4D97-AF65-F5344CB8AC3E}">
        <p14:creationId xmlns:p14="http://schemas.microsoft.com/office/powerpoint/2010/main" val="3186694946"/>
      </p:ext>
    </p:extLst>
  </p:cSld>
  <p:clrMapOvr>
    <a:masterClrMapping/>
  </p:clrMapOvr>
  <p:extLst>
    <p:ext uri="{DCECCB84-F9BA-43D5-87BE-67443E8EF086}">
      <p15:sldGuideLst xmlns:p15="http://schemas.microsoft.com/office/powerpoint/2012/main">
        <p15:guide id="1" pos="192" userDrawn="1">
          <p15:clr>
            <a:srgbClr val="FBAE40"/>
          </p15:clr>
        </p15:guide>
        <p15:guide id="2" orient="horz" pos="552" userDrawn="1">
          <p15:clr>
            <a:srgbClr val="FBAE40"/>
          </p15:clr>
        </p15:guide>
        <p15:guide id="3" orient="horz" pos="81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C_Acronym_Box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334533" y="1203264"/>
            <a:ext cx="11271681" cy="4307521"/>
          </a:xfrm>
          <a:prstGeom prst="rect">
            <a:avLst/>
          </a:prstGeom>
        </p:spPr>
        <p:txBody>
          <a:bodyPr vert="horz"/>
          <a:lstStyle>
            <a:lvl1pPr marL="171450" marR="0" indent="-176213" algn="l" defTabSz="457200" rtl="0" eaLnBrk="1" fontAlgn="auto" latinLnBrk="0" hangingPunct="1">
              <a:lnSpc>
                <a:spcPct val="100000"/>
              </a:lnSpc>
              <a:spcBef>
                <a:spcPct val="20000"/>
              </a:spcBef>
              <a:spcAft>
                <a:spcPts val="0"/>
              </a:spcAft>
              <a:buClrTx/>
              <a:buSzPct val="130000"/>
              <a:buFont typeface="Arial"/>
              <a:buChar char="•"/>
              <a:tabLst/>
              <a:defRPr sz="1800"/>
            </a:lvl1pPr>
            <a:lvl2pPr marL="517525" indent="-227013">
              <a:defRPr sz="1600"/>
            </a:lvl2pPr>
            <a:lvl3pPr marL="800100" indent="-176213">
              <a:buSzPct val="130000"/>
              <a:defRPr sz="1600"/>
            </a:lvl3pPr>
            <a:lvl4pPr marL="1201738" indent="-228600">
              <a:defRPr sz="160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a:lvl5pPr>
          </a:lstStyle>
          <a:p>
            <a:pPr marL="171450" marR="0" lvl="0" indent="-176213" algn="l" defTabSz="457200" rtl="0" eaLnBrk="1" fontAlgn="auto" latinLnBrk="0" hangingPunct="1">
              <a:lnSpc>
                <a:spcPct val="100000"/>
              </a:lnSpc>
              <a:spcBef>
                <a:spcPct val="20000"/>
              </a:spcBef>
              <a:spcAft>
                <a:spcPts val="0"/>
              </a:spcAft>
              <a:buClrTx/>
              <a:buSzPct val="130000"/>
              <a:buFont typeface="Arial"/>
              <a:buChar char="•"/>
              <a:tabLst/>
              <a:defRPr/>
            </a:pPr>
            <a:r>
              <a:rPr lang="en-US" dirty="0"/>
              <a:t>This is a multipurpose box—use for text, tables, charts or video</a:t>
            </a:r>
          </a:p>
        </p:txBody>
      </p:sp>
      <p:sp>
        <p:nvSpPr>
          <p:cNvPr id="6" name="Text Placeholder 3"/>
          <p:cNvSpPr>
            <a:spLocks noGrp="1"/>
          </p:cNvSpPr>
          <p:nvPr>
            <p:ph type="body" sz="quarter" idx="18" hasCustomPrompt="1"/>
          </p:nvPr>
        </p:nvSpPr>
        <p:spPr>
          <a:xfrm>
            <a:off x="304797" y="5653378"/>
            <a:ext cx="11271683" cy="470841"/>
          </a:xfrm>
          <a:prstGeom prst="rect">
            <a:avLst/>
          </a:prstGeom>
        </p:spPr>
        <p:txBody>
          <a:bodyPr vert="horz" numCol="4"/>
          <a:lstStyle>
            <a:lvl1pPr marL="0" marR="0" indent="0" algn="l" defTabSz="457200" rtl="0" eaLnBrk="1" fontAlgn="auto" latinLnBrk="0" hangingPunct="1">
              <a:lnSpc>
                <a:spcPts val="1100"/>
              </a:lnSpc>
              <a:spcBef>
                <a:spcPts val="0"/>
              </a:spcBef>
              <a:spcAft>
                <a:spcPts val="0"/>
              </a:spcAft>
              <a:buClrTx/>
              <a:buSzTx/>
              <a:buFont typeface="Arial"/>
              <a:buNone/>
              <a:tabLst>
                <a:tab pos="1825625" algn="l"/>
                <a:tab pos="3659188" algn="l"/>
                <a:tab pos="5484813" algn="l"/>
              </a:tabLst>
              <a:defRPr sz="800" b="1" i="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ACR1 = Acronym 1</a:t>
            </a:r>
            <a:br>
              <a:rPr lang="en-US" dirty="0"/>
            </a:br>
            <a:r>
              <a:rPr lang="en-US" dirty="0"/>
              <a:t>ACR2 = Acronym 2</a:t>
            </a:r>
            <a:br>
              <a:rPr lang="en-US" dirty="0"/>
            </a:br>
            <a:r>
              <a:rPr lang="en-US" dirty="0"/>
              <a:t>ACR3 = Acronym 3</a:t>
            </a:r>
            <a:br>
              <a:rPr lang="en-US" dirty="0"/>
            </a:br>
            <a:r>
              <a:rPr lang="en-US" dirty="0"/>
              <a:t>ACR4 = Acronym 4</a:t>
            </a:r>
            <a:br>
              <a:rPr lang="en-US" dirty="0"/>
            </a:br>
            <a:r>
              <a:rPr lang="en-US" dirty="0"/>
              <a:t>ACR5 = Acronym 5</a:t>
            </a:r>
            <a:br>
              <a:rPr lang="en-US" dirty="0"/>
            </a:br>
            <a:r>
              <a:rPr lang="en-US" dirty="0"/>
              <a:t>ACR6 = Acronym 6</a:t>
            </a:r>
            <a:br>
              <a:rPr lang="en-US" dirty="0"/>
            </a:br>
            <a:r>
              <a:rPr lang="en-US" dirty="0"/>
              <a:t>ACR7 = Acronym 7</a:t>
            </a:r>
            <a:br>
              <a:rPr lang="en-US" dirty="0"/>
            </a:br>
            <a:r>
              <a:rPr lang="en-US" dirty="0"/>
              <a:t>ACR8 = Acronym 8</a:t>
            </a:r>
          </a:p>
        </p:txBody>
      </p:sp>
    </p:spTree>
  </p:cSld>
  <p:clrMapOvr>
    <a:masterClrMapping/>
  </p:clrMapOvr>
  <p:extLst>
    <p:ext uri="{DCECCB84-F9BA-43D5-87BE-67443E8EF086}">
      <p15:sldGuideLst xmlns:p15="http://schemas.microsoft.com/office/powerpoint/2012/main">
        <p15:guide id="1" pos="192" userDrawn="1">
          <p15:clr>
            <a:srgbClr val="FBAE40"/>
          </p15:clr>
        </p15:guide>
        <p15:guide id="2" orient="horz" pos="552" userDrawn="1">
          <p15:clr>
            <a:srgbClr val="FBAE40"/>
          </p15:clr>
        </p15:guide>
        <p15:guide id="3" orient="horz" pos="81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D_Left_Text_Picture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7" name="Content Placeholder 6"/>
          <p:cNvSpPr>
            <a:spLocks noGrp="1"/>
          </p:cNvSpPr>
          <p:nvPr>
            <p:ph sz="quarter" idx="15" hasCustomPrompt="1"/>
          </p:nvPr>
        </p:nvSpPr>
        <p:spPr>
          <a:xfrm>
            <a:off x="304796" y="1225566"/>
            <a:ext cx="5660576" cy="4798717"/>
          </a:xfrm>
          <a:prstGeom prst="rect">
            <a:avLst/>
          </a:prstGeom>
        </p:spPr>
        <p:txBody>
          <a:bodyPr vert="horz"/>
          <a:lstStyle>
            <a:lvl1pPr marL="177800" indent="-161925">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dirty="0"/>
              <a:t>Click Icon to Add Picture</a:t>
            </a:r>
          </a:p>
        </p:txBody>
      </p:sp>
    </p:spTree>
    <p:extLst>
      <p:ext uri="{BB962C8B-B14F-4D97-AF65-F5344CB8AC3E}">
        <p14:creationId xmlns:p14="http://schemas.microsoft.com/office/powerpoint/2010/main" val="365409804"/>
      </p:ext>
    </p:extLst>
  </p:cSld>
  <p:clrMapOvr>
    <a:masterClrMapping/>
  </p:clrMapOvr>
  <p:extLst>
    <p:ext uri="{DCECCB84-F9BA-43D5-87BE-67443E8EF086}">
      <p15:sldGuideLst xmlns:p15="http://schemas.microsoft.com/office/powerpoint/2012/main">
        <p15:guide id="1" pos="192" userDrawn="1">
          <p15:clr>
            <a:srgbClr val="FBAE40"/>
          </p15:clr>
        </p15:guide>
        <p15:guide id="2" orient="horz" pos="552" userDrawn="1">
          <p15:clr>
            <a:srgbClr val="FBAE40"/>
          </p15:clr>
        </p15:guide>
        <p15:guide id="3" orient="horz" pos="81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E_Right_Text_Picture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10" name="Content Placeholder 6"/>
          <p:cNvSpPr>
            <a:spLocks noGrp="1"/>
          </p:cNvSpPr>
          <p:nvPr>
            <p:ph sz="quarter" idx="15" hasCustomPrompt="1"/>
          </p:nvPr>
        </p:nvSpPr>
        <p:spPr>
          <a:xfrm>
            <a:off x="5966231" y="1225566"/>
            <a:ext cx="5768573" cy="4798717"/>
          </a:xfrm>
          <a:prstGeom prst="rect">
            <a:avLst/>
          </a:prstGeom>
        </p:spPr>
        <p:txBody>
          <a:bodyPr vert="horz"/>
          <a:lstStyle>
            <a:lvl1pPr marL="169863" indent="-169863">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12" name="Picture Placeholder 2"/>
          <p:cNvSpPr>
            <a:spLocks noGrp="1"/>
          </p:cNvSpPr>
          <p:nvPr>
            <p:ph type="pic" sz="quarter" idx="18" hasCustomPrompt="1"/>
          </p:nvPr>
        </p:nvSpPr>
        <p:spPr>
          <a:xfrm>
            <a:off x="304798" y="1225424"/>
            <a:ext cx="5480479" cy="4798998"/>
          </a:xfrm>
          <a:prstGeom prst="rect">
            <a:avLst/>
          </a:prstGeom>
        </p:spPr>
        <p:txBody>
          <a:bodyPr/>
          <a:lstStyle>
            <a:lvl1pPr marL="0" indent="0">
              <a:buFontTx/>
              <a:buNone/>
              <a:defRPr sz="1800"/>
            </a:lvl1pPr>
          </a:lstStyle>
          <a:p>
            <a:r>
              <a:rPr lang="en-US" dirty="0"/>
              <a:t>Click Icon to Add Picture</a:t>
            </a:r>
          </a:p>
        </p:txBody>
      </p:sp>
    </p:spTree>
    <p:extLst>
      <p:ext uri="{BB962C8B-B14F-4D97-AF65-F5344CB8AC3E}">
        <p14:creationId xmlns:p14="http://schemas.microsoft.com/office/powerpoint/2010/main" val="3410248866"/>
      </p:ext>
    </p:extLst>
  </p:cSld>
  <p:clrMapOvr>
    <a:masterClrMapping/>
  </p:clrMapOvr>
  <p:extLst>
    <p:ext uri="{DCECCB84-F9BA-43D5-87BE-67443E8EF086}">
      <p15:sldGuideLst xmlns:p15="http://schemas.microsoft.com/office/powerpoint/2012/main">
        <p15:guide id="1" pos="192" userDrawn="1">
          <p15:clr>
            <a:srgbClr val="FBAE40"/>
          </p15:clr>
        </p15:guide>
        <p15:guide id="2" orient="horz" pos="552" userDrawn="1">
          <p15:clr>
            <a:srgbClr val="FBAE40"/>
          </p15:clr>
        </p15:guide>
        <p15:guide id="3" orient="horz" pos="81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F_Quad_Chart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cxnSp>
        <p:nvCxnSpPr>
          <p:cNvPr id="7" name="Straight Connector 6"/>
          <p:cNvCxnSpPr/>
          <p:nvPr/>
        </p:nvCxnSpPr>
        <p:spPr>
          <a:xfrm flipH="1">
            <a:off x="6102445" y="1205816"/>
            <a:ext cx="255" cy="4893307"/>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04798" y="3641651"/>
            <a:ext cx="11497457" cy="639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 Placeholder 17"/>
          <p:cNvSpPr>
            <a:spLocks noGrp="1"/>
          </p:cNvSpPr>
          <p:nvPr>
            <p:ph type="body" sz="quarter" idx="15"/>
          </p:nvPr>
        </p:nvSpPr>
        <p:spPr>
          <a:xfrm>
            <a:off x="304798" y="1205815"/>
            <a:ext cx="5691268" cy="2366552"/>
          </a:xfrm>
          <a:prstGeom prst="rect">
            <a:avLst/>
          </a:prstGeom>
        </p:spPr>
        <p:txBody>
          <a:bodyPr vert="horz"/>
          <a:lstStyle>
            <a:lvl1pPr marL="120650" indent="-104775">
              <a:tabLst/>
              <a:defRPr sz="1400"/>
            </a:lvl1pPr>
            <a:lvl2pPr marL="339725" indent="-169863">
              <a:defRPr sz="1400"/>
            </a:lvl2pPr>
            <a:lvl3pPr marL="565150" indent="-112713">
              <a:defRPr sz="1400"/>
            </a:lvl3pPr>
            <a:lvl4pPr marL="862013" indent="-169863">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7"/>
          <p:cNvSpPr>
            <a:spLocks noGrp="1"/>
          </p:cNvSpPr>
          <p:nvPr>
            <p:ph type="body" sz="quarter" idx="18"/>
          </p:nvPr>
        </p:nvSpPr>
        <p:spPr>
          <a:xfrm>
            <a:off x="6209078" y="1205815"/>
            <a:ext cx="5593177" cy="2366552"/>
          </a:xfrm>
          <a:prstGeom prst="rect">
            <a:avLst/>
          </a:prstGeom>
        </p:spPr>
        <p:txBody>
          <a:bodyPr vert="horz"/>
          <a:lstStyle>
            <a:lvl1pPr marL="120650" indent="-104775">
              <a:tabLst/>
              <a:defRPr sz="1400"/>
            </a:lvl1pPr>
            <a:lvl2pPr marL="339725" indent="-169863">
              <a:defRPr sz="1400"/>
            </a:lvl2pPr>
            <a:lvl3pPr marL="565150" indent="-112713">
              <a:defRPr sz="1400"/>
            </a:lvl3pPr>
            <a:lvl4pPr marL="862013" indent="-169863">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17"/>
          <p:cNvSpPr>
            <a:spLocks noGrp="1"/>
          </p:cNvSpPr>
          <p:nvPr>
            <p:ph type="body" sz="quarter" idx="19"/>
          </p:nvPr>
        </p:nvSpPr>
        <p:spPr>
          <a:xfrm>
            <a:off x="304798" y="3693647"/>
            <a:ext cx="5691268" cy="2404751"/>
          </a:xfrm>
          <a:prstGeom prst="rect">
            <a:avLst/>
          </a:prstGeom>
        </p:spPr>
        <p:txBody>
          <a:bodyPr vert="horz"/>
          <a:lstStyle>
            <a:lvl1pPr marL="112713" indent="-112713">
              <a:tabLst/>
              <a:defRPr sz="1400"/>
            </a:lvl1pPr>
            <a:lvl2pPr marL="339725" indent="-169863">
              <a:defRPr sz="1400"/>
            </a:lvl2pPr>
            <a:lvl3pPr marL="565150" indent="-112713">
              <a:defRPr sz="1400"/>
            </a:lvl3pPr>
            <a:lvl4pPr marL="862013" indent="-169863">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ext Placeholder 17"/>
          <p:cNvSpPr>
            <a:spLocks noGrp="1"/>
          </p:cNvSpPr>
          <p:nvPr>
            <p:ph type="body" sz="quarter" idx="20"/>
          </p:nvPr>
        </p:nvSpPr>
        <p:spPr>
          <a:xfrm>
            <a:off x="6209078" y="3693647"/>
            <a:ext cx="5593177" cy="2404751"/>
          </a:xfrm>
          <a:prstGeom prst="rect">
            <a:avLst/>
          </a:prstGeom>
        </p:spPr>
        <p:txBody>
          <a:bodyPr vert="horz"/>
          <a:lstStyle>
            <a:lvl1pPr marL="112713" indent="-112713">
              <a:tabLst/>
              <a:defRPr sz="1400"/>
            </a:lvl1pPr>
            <a:lvl2pPr marL="339725" indent="-169863">
              <a:defRPr sz="1400"/>
            </a:lvl2pPr>
            <a:lvl3pPr marL="565150" indent="-112713">
              <a:defRPr sz="1400"/>
            </a:lvl3pPr>
            <a:lvl4pPr marL="862013" indent="-169863">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extLst>
    <p:ext uri="{DCECCB84-F9BA-43D5-87BE-67443E8EF086}">
      <p15:sldGuideLst xmlns:p15="http://schemas.microsoft.com/office/powerpoint/2012/main">
        <p15:guide id="1" pos="192" userDrawn="1">
          <p15:clr>
            <a:srgbClr val="FBAE40"/>
          </p15:clr>
        </p15:guide>
        <p15:guide id="2" orient="horz" pos="552" userDrawn="1">
          <p15:clr>
            <a:srgbClr val="FBAE40"/>
          </p15:clr>
        </p15:guide>
        <p15:guide id="3" orient="horz" pos="81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G_Compare_Contrast_markings">
    <p:spTree>
      <p:nvGrpSpPr>
        <p:cNvPr id="1" name=""/>
        <p:cNvGrpSpPr/>
        <p:nvPr/>
      </p:nvGrpSpPr>
      <p:grpSpPr>
        <a:xfrm>
          <a:off x="0" y="0"/>
          <a:ext cx="0" cy="0"/>
          <a:chOff x="0" y="0"/>
          <a:chExt cx="0" cy="0"/>
        </a:xfrm>
      </p:grpSpPr>
      <p:cxnSp>
        <p:nvCxnSpPr>
          <p:cNvPr id="8" name="Straight Connector 7"/>
          <p:cNvCxnSpPr/>
          <p:nvPr/>
        </p:nvCxnSpPr>
        <p:spPr>
          <a:xfrm>
            <a:off x="6106341" y="3744347"/>
            <a:ext cx="0" cy="2345875"/>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 Placeholder 17"/>
          <p:cNvSpPr>
            <a:spLocks noGrp="1"/>
          </p:cNvSpPr>
          <p:nvPr>
            <p:ph type="body" sz="quarter" idx="15"/>
          </p:nvPr>
        </p:nvSpPr>
        <p:spPr>
          <a:xfrm>
            <a:off x="304799" y="1197639"/>
            <a:ext cx="11477472" cy="2366552"/>
          </a:xfrm>
          <a:prstGeom prst="rect">
            <a:avLst/>
          </a:prstGeom>
        </p:spPr>
        <p:txBody>
          <a:bodyPr vert="horz"/>
          <a:lstStyle>
            <a:lvl1pPr marL="120650" indent="-109538">
              <a:tabLst/>
              <a:defRPr sz="1600"/>
            </a:lvl1pPr>
            <a:lvl2pPr marL="339725" indent="-169863">
              <a:defRPr sz="1600"/>
            </a:lvl2pPr>
            <a:lvl3pPr marL="565150" indent="-112713">
              <a:defRPr sz="1600"/>
            </a:lvl3pPr>
            <a:lvl4pPr marL="862013" indent="-169863">
              <a:defRPr sz="1600"/>
            </a:lvl4pPr>
            <a:lvl5pPr>
              <a:defRPr sz="1600"/>
            </a:lvl5pPr>
          </a:lstStyle>
          <a:p>
            <a:pPr lvl="0"/>
            <a:r>
              <a:rPr lang="en-US" dirty="0"/>
              <a:t>Click to edit Master text styles</a:t>
            </a:r>
          </a:p>
        </p:txBody>
      </p:sp>
      <p:sp>
        <p:nvSpPr>
          <p:cNvPr id="11" name="Text Placeholder 17"/>
          <p:cNvSpPr>
            <a:spLocks noGrp="1"/>
          </p:cNvSpPr>
          <p:nvPr>
            <p:ph type="body" sz="quarter" idx="19"/>
          </p:nvPr>
        </p:nvSpPr>
        <p:spPr>
          <a:xfrm>
            <a:off x="304798" y="3685471"/>
            <a:ext cx="5615759" cy="2404751"/>
          </a:xfrm>
          <a:prstGeom prst="rect">
            <a:avLst/>
          </a:prstGeom>
        </p:spPr>
        <p:txBody>
          <a:bodyPr vert="horz"/>
          <a:lstStyle>
            <a:lvl1pPr marL="120650" indent="-120650">
              <a:tabLst/>
              <a:defRPr sz="1400"/>
            </a:lvl1pPr>
            <a:lvl2pPr marL="339725" indent="-169863">
              <a:defRPr sz="1400"/>
            </a:lvl2pPr>
            <a:lvl3pPr marL="565150" indent="-112713">
              <a:defRPr sz="1400"/>
            </a:lvl3pPr>
            <a:lvl4pPr marL="862013" indent="-169863">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7"/>
          <p:cNvSpPr>
            <a:spLocks noGrp="1"/>
          </p:cNvSpPr>
          <p:nvPr>
            <p:ph type="body" sz="quarter" idx="20"/>
          </p:nvPr>
        </p:nvSpPr>
        <p:spPr>
          <a:xfrm>
            <a:off x="6292127" y="3685471"/>
            <a:ext cx="5490143" cy="2404751"/>
          </a:xfrm>
          <a:prstGeom prst="rect">
            <a:avLst/>
          </a:prstGeom>
        </p:spPr>
        <p:txBody>
          <a:bodyPr vert="horz"/>
          <a:lstStyle>
            <a:lvl1pPr marL="120650" indent="-120650">
              <a:tabLst/>
              <a:defRPr sz="1400"/>
            </a:lvl1pPr>
            <a:lvl2pPr marL="339725" indent="-169863">
              <a:defRPr sz="1400"/>
            </a:lvl2pPr>
            <a:lvl3pPr marL="565150" indent="-112713">
              <a:defRPr sz="1400"/>
            </a:lvl3pPr>
            <a:lvl4pPr marL="862013" indent="-169863">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itle 1"/>
          <p:cNvSpPr>
            <a:spLocks noGrp="1"/>
          </p:cNvSpPr>
          <p:nvPr>
            <p:ph type="title" hasCustomPrompt="1"/>
          </p:nvPr>
        </p:nvSpPr>
        <p:spPr>
          <a:xfrm>
            <a:off x="304799" y="233088"/>
            <a:ext cx="1036819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5"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8"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H_Risk Format_Corner_markings Image_markings">
    <p:spTree>
      <p:nvGrpSpPr>
        <p:cNvPr id="1" name=""/>
        <p:cNvGrpSpPr/>
        <p:nvPr/>
      </p:nvGrpSpPr>
      <p:grpSpPr>
        <a:xfrm>
          <a:off x="0" y="0"/>
          <a:ext cx="0" cy="0"/>
          <a:chOff x="0" y="0"/>
          <a:chExt cx="0" cy="0"/>
        </a:xfrm>
      </p:grpSpPr>
      <p:pic>
        <p:nvPicPr>
          <p:cNvPr id="8" name="Picture 7" descr="CCEO Risk Format_P8sample_crosshatch.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231067" y="814686"/>
            <a:ext cx="2979367" cy="1867301"/>
          </a:xfrm>
          <a:prstGeom prst="rect">
            <a:avLst/>
          </a:prstGeom>
        </p:spPr>
      </p:pic>
      <p:sp>
        <p:nvSpPr>
          <p:cNvPr id="11" name="Content Placeholder 6"/>
          <p:cNvSpPr>
            <a:spLocks noGrp="1"/>
          </p:cNvSpPr>
          <p:nvPr>
            <p:ph sz="quarter" idx="17"/>
          </p:nvPr>
        </p:nvSpPr>
        <p:spPr>
          <a:xfrm>
            <a:off x="304798" y="1233557"/>
            <a:ext cx="7647297" cy="4794684"/>
          </a:xfrm>
          <a:prstGeom prst="rect">
            <a:avLst/>
          </a:prstGeom>
        </p:spPr>
        <p:txBody>
          <a:bodyPr vert="horz"/>
          <a:lstStyle>
            <a:lvl1pPr marL="180975" indent="-169863">
              <a:buSzPct val="130000"/>
              <a:tabLst/>
              <a:defRPr sz="1600"/>
            </a:lvl1pPr>
            <a:lvl2pPr marL="517525" indent="-227013">
              <a:defRPr sz="1400"/>
            </a:lvl2pPr>
            <a:lvl3pPr marL="800100" indent="-176213">
              <a:buSzPct val="125000"/>
              <a:defRPr sz="1400"/>
            </a:lvl3pPr>
            <a:lvl4pPr marL="1201738" indent="-228600">
              <a:defRPr sz="1400"/>
            </a:lvl4pPr>
            <a:lvl5pPr marL="1430338" indent="-176213">
              <a:buFont typeface="Arial"/>
              <a:buChar char="•"/>
              <a:defRPr sz="1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hasCustomPrompt="1"/>
          </p:nvPr>
        </p:nvSpPr>
        <p:spPr>
          <a:xfrm>
            <a:off x="304799" y="233088"/>
            <a:ext cx="1036819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2"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3" name="Text Placeholder 10"/>
          <p:cNvSpPr>
            <a:spLocks noGrp="1"/>
          </p:cNvSpPr>
          <p:nvPr>
            <p:ph type="body" sz="quarter" idx="18"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B_Header_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Tree>
    <p:extLst>
      <p:ext uri="{BB962C8B-B14F-4D97-AF65-F5344CB8AC3E}">
        <p14:creationId xmlns:p14="http://schemas.microsoft.com/office/powerpoint/2010/main" val="1766297880"/>
      </p:ext>
    </p:extLst>
  </p:cSld>
  <p:clrMapOvr>
    <a:masterClrMapping/>
  </p:clrMapOvr>
  <p:extLst>
    <p:ext uri="{DCECCB84-F9BA-43D5-87BE-67443E8EF086}">
      <p15:sldGuideLst xmlns:p15="http://schemas.microsoft.com/office/powerpoint/2012/main">
        <p15:guide id="1" pos="192" userDrawn="1">
          <p15:clr>
            <a:srgbClr val="FBAE40"/>
          </p15:clr>
        </p15:guide>
        <p15:guide id="2" orient="horz" pos="552" userDrawn="1">
          <p15:clr>
            <a:srgbClr val="FBAE40"/>
          </p15:clr>
        </p15:guide>
        <p15:guide id="3" orient="horz" pos="81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I_Risk Format_Large Image_markings">
    <p:spTree>
      <p:nvGrpSpPr>
        <p:cNvPr id="1" name=""/>
        <p:cNvGrpSpPr/>
        <p:nvPr/>
      </p:nvGrpSpPr>
      <p:grpSpPr>
        <a:xfrm>
          <a:off x="0" y="0"/>
          <a:ext cx="0" cy="0"/>
          <a:chOff x="0" y="0"/>
          <a:chExt cx="0" cy="0"/>
        </a:xfrm>
      </p:grpSpPr>
      <p:sp>
        <p:nvSpPr>
          <p:cNvPr id="8" name="Content Placeholder 6"/>
          <p:cNvSpPr>
            <a:spLocks noGrp="1"/>
          </p:cNvSpPr>
          <p:nvPr>
            <p:ph sz="quarter" idx="17" hasCustomPrompt="1"/>
          </p:nvPr>
        </p:nvSpPr>
        <p:spPr>
          <a:xfrm>
            <a:off x="304798" y="1134320"/>
            <a:ext cx="4954140" cy="4861367"/>
          </a:xfrm>
          <a:prstGeom prst="rect">
            <a:avLst/>
          </a:prstGeom>
        </p:spPr>
        <p:txBody>
          <a:bodyPr vert="horz"/>
          <a:lstStyle>
            <a:lvl1pPr marL="180975" indent="-180975">
              <a:buSzPct val="130000"/>
              <a:tabLst/>
              <a:defRPr sz="1600"/>
            </a:lvl1pPr>
            <a:lvl2pPr marL="517525" indent="-227013">
              <a:defRPr sz="1400"/>
            </a:lvl2pPr>
            <a:lvl3pPr marL="800100" indent="-176213">
              <a:buSzPct val="125000"/>
              <a:defRPr sz="1400"/>
            </a:lvl3pPr>
            <a:lvl4pPr marL="1201738" indent="-228600">
              <a:defRPr sz="1400"/>
            </a:lvl4pPr>
            <a:lvl5pPr marL="1430338" indent="-176213">
              <a:buFont typeface="Arial"/>
              <a:buChar char="•"/>
              <a:defRPr sz="1400" baseline="0"/>
            </a:lvl5pPr>
          </a:lstStyle>
          <a:p>
            <a:r>
              <a:rPr lang="en-US" dirty="0"/>
              <a:t>Bullet 1 level – Bullet 130% size text – Black, 16 point Arial</a:t>
            </a:r>
          </a:p>
          <a:p>
            <a:pPr lvl="1"/>
            <a:r>
              <a:rPr lang="en-US" dirty="0"/>
              <a:t>Bullet 2 level – 14 point Arial Italic</a:t>
            </a:r>
          </a:p>
          <a:p>
            <a:pPr lvl="2"/>
            <a:r>
              <a:rPr lang="en-US" dirty="0"/>
              <a:t>Bullet 3 level – Bullet 125% size text – 14 point Arial</a:t>
            </a:r>
          </a:p>
          <a:p>
            <a:pPr lvl="3"/>
            <a:r>
              <a:rPr lang="en-US" dirty="0"/>
              <a:t>Bullet 4 level – 14 point Arial Italic</a:t>
            </a:r>
          </a:p>
          <a:p>
            <a:pPr lvl="4"/>
            <a:r>
              <a:rPr lang="en-US" dirty="0"/>
              <a:t>Bullet 5 level – Bullet 100% size text – 14 point Arial</a:t>
            </a:r>
          </a:p>
        </p:txBody>
      </p:sp>
      <p:pic>
        <p:nvPicPr>
          <p:cNvPr id="9" name="Picture 8" descr="CCEO Risk Format_P8sample_crosshatch.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12204" y="1134532"/>
            <a:ext cx="6164275" cy="4564685"/>
          </a:xfrm>
          <a:prstGeom prst="rect">
            <a:avLst/>
          </a:prstGeom>
        </p:spPr>
      </p:pic>
      <p:grpSp>
        <p:nvGrpSpPr>
          <p:cNvPr id="2" name="Group 1"/>
          <p:cNvGrpSpPr/>
          <p:nvPr/>
        </p:nvGrpSpPr>
        <p:grpSpPr>
          <a:xfrm>
            <a:off x="5412205" y="5777499"/>
            <a:ext cx="6145364" cy="220573"/>
            <a:chOff x="4333069" y="5714104"/>
            <a:chExt cx="4609023" cy="220573"/>
          </a:xfrm>
        </p:grpSpPr>
        <p:sp>
          <p:nvSpPr>
            <p:cNvPr id="11" name="Rectangle 10"/>
            <p:cNvSpPr/>
            <p:nvPr/>
          </p:nvSpPr>
          <p:spPr>
            <a:xfrm>
              <a:off x="4333069" y="5748518"/>
              <a:ext cx="228600" cy="152400"/>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p:nvSpPr>
          <p:spPr>
            <a:xfrm>
              <a:off x="6987786" y="5748724"/>
              <a:ext cx="228600" cy="152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TextBox 12"/>
            <p:cNvSpPr txBox="1"/>
            <p:nvPr/>
          </p:nvSpPr>
          <p:spPr>
            <a:xfrm>
              <a:off x="4544208" y="5714104"/>
              <a:ext cx="4397884" cy="220573"/>
            </a:xfrm>
            <a:prstGeom prst="rect">
              <a:avLst/>
            </a:prstGeom>
            <a:noFill/>
          </p:spPr>
          <p:txBody>
            <a:bodyPr wrap="square" rtlCol="0">
              <a:spAutoFit/>
            </a:bodyPr>
            <a:lstStyle/>
            <a:p>
              <a:pPr>
                <a:lnSpc>
                  <a:spcPts val="1000"/>
                </a:lnSpc>
                <a:tabLst>
                  <a:tab pos="2630488" algn="l"/>
                </a:tabLst>
              </a:pPr>
              <a:r>
                <a:rPr lang="en-US" sz="900" dirty="0"/>
                <a:t>Current risk assessment with uncertainty	Expected risk assessment with	proposed mitigation</a:t>
              </a:r>
            </a:p>
          </p:txBody>
        </p:sp>
      </p:grpSp>
      <p:sp>
        <p:nvSpPr>
          <p:cNvPr id="18" name="Title 1"/>
          <p:cNvSpPr>
            <a:spLocks noGrp="1"/>
          </p:cNvSpPr>
          <p:nvPr>
            <p:ph type="title" hasCustomPrompt="1"/>
          </p:nvPr>
        </p:nvSpPr>
        <p:spPr>
          <a:xfrm>
            <a:off x="304799" y="233088"/>
            <a:ext cx="1036819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6"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20" name="Text Placeholder 10"/>
          <p:cNvSpPr>
            <a:spLocks noGrp="1"/>
          </p:cNvSpPr>
          <p:nvPr>
            <p:ph type="body" sz="quarter" idx="18"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J_Contact Information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304802" y="6113242"/>
            <a:ext cx="11301412"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334533" y="1203264"/>
            <a:ext cx="11271681" cy="4798717"/>
          </a:xfrm>
          <a:prstGeom prst="rect">
            <a:avLst/>
          </a:prstGeom>
        </p:spPr>
        <p:txBody>
          <a:bodyPr vert="horz"/>
          <a:lstStyle>
            <a:lvl1pPr marL="171450" marR="0" indent="-176213" algn="l" defTabSz="457200" rtl="0" eaLnBrk="1" fontAlgn="auto" latinLnBrk="0" hangingPunct="1">
              <a:lnSpc>
                <a:spcPct val="100000"/>
              </a:lnSpc>
              <a:spcBef>
                <a:spcPct val="20000"/>
              </a:spcBef>
              <a:spcAft>
                <a:spcPts val="0"/>
              </a:spcAft>
              <a:buClrTx/>
              <a:buSzPct val="130000"/>
              <a:buFont typeface="Arial"/>
              <a:buChar char="•"/>
              <a:tabLst/>
              <a:defRPr sz="1800"/>
            </a:lvl1pPr>
            <a:lvl2pPr marL="517525" indent="-227013">
              <a:defRPr sz="1600"/>
            </a:lvl2pPr>
            <a:lvl3pPr marL="800100" indent="-176213">
              <a:buSzPct val="130000"/>
              <a:defRPr sz="1600"/>
            </a:lvl3pPr>
            <a:lvl4pPr marL="1201738" indent="-228600">
              <a:defRPr sz="160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a:p>
            <a:pPr lvl="4"/>
            <a:endParaRPr lang="en-US" dirty="0"/>
          </a:p>
        </p:txBody>
      </p:sp>
      <p:sp>
        <p:nvSpPr>
          <p:cNvPr id="7" name="Text Box 19"/>
          <p:cNvSpPr txBox="1">
            <a:spLocks noChangeArrowheads="1"/>
          </p:cNvSpPr>
          <p:nvPr/>
        </p:nvSpPr>
        <p:spPr bwMode="auto">
          <a:xfrm>
            <a:off x="320023" y="6395155"/>
            <a:ext cx="2244956" cy="324448"/>
          </a:xfrm>
          <a:prstGeom prst="rect">
            <a:avLst/>
          </a:prstGeom>
          <a:noFill/>
          <a:ln w="9525">
            <a:noFill/>
            <a:miter lim="800000"/>
            <a:headEnd/>
            <a:tailEnd/>
          </a:ln>
          <a:effectLst/>
        </p:spPr>
        <p:txBody>
          <a:bodyPr wrap="square" anchor="b">
            <a:prstTxWarp prst="textNoShape">
              <a:avLst/>
            </a:prstTxWarp>
            <a:spAutoFit/>
          </a:bodyPr>
          <a:lstStyle/>
          <a:p>
            <a:pPr>
              <a:lnSpc>
                <a:spcPts val="860"/>
              </a:lnSpc>
            </a:pPr>
            <a:r>
              <a:rPr lang="en-US" sz="800" dirty="0"/>
              <a:t>e-mail address</a:t>
            </a:r>
          </a:p>
          <a:p>
            <a:pPr>
              <a:lnSpc>
                <a:spcPts val="860"/>
              </a:lnSpc>
            </a:pPr>
            <a:r>
              <a:rPr lang="en-US" sz="800" dirty="0"/>
              <a:t>Department/subdivision name</a:t>
            </a:r>
          </a:p>
        </p:txBody>
      </p:sp>
    </p:spTree>
  </p:cSld>
  <p:clrMapOvr>
    <a:masterClrMapping/>
  </p:clrMapOvr>
  <p:extLst>
    <p:ext uri="{DCECCB84-F9BA-43D5-87BE-67443E8EF086}">
      <p15:sldGuideLst xmlns:p15="http://schemas.microsoft.com/office/powerpoint/2012/main">
        <p15:guide id="1" pos="192" userDrawn="1">
          <p15:clr>
            <a:srgbClr val="FBAE40"/>
          </p15:clr>
        </p15:guide>
        <p15:guide id="2" orient="horz" pos="552" userDrawn="1">
          <p15:clr>
            <a:srgbClr val="FBAE40"/>
          </p15:clr>
        </p15:guide>
        <p15:guide id="3" orient="horz" pos="81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K_Transition_marking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4800" y="2111898"/>
            <a:ext cx="10831285" cy="1063867"/>
          </a:xfrm>
          <a:prstGeom prst="rect">
            <a:avLst/>
          </a:prstGeom>
        </p:spPr>
        <p:txBody>
          <a:bodyPr/>
          <a:lstStyle>
            <a:lvl1pPr algn="l">
              <a:defRPr sz="3200" b="1" i="1" baseline="0">
                <a:solidFill>
                  <a:schemeClr val="bg2"/>
                </a:solidFill>
                <a:latin typeface="Arial"/>
                <a:cs typeface="Arial"/>
              </a:defRPr>
            </a:lvl1pPr>
          </a:lstStyle>
          <a:p>
            <a:r>
              <a:rPr lang="en-US" dirty="0"/>
              <a:t>Transition Slide</a:t>
            </a:r>
          </a:p>
        </p:txBody>
      </p:sp>
      <p:sp>
        <p:nvSpPr>
          <p:cNvPr id="3" name="Subtitle 2"/>
          <p:cNvSpPr>
            <a:spLocks noGrp="1"/>
          </p:cNvSpPr>
          <p:nvPr>
            <p:ph type="subTitle" idx="1" hasCustomPrompt="1"/>
          </p:nvPr>
        </p:nvSpPr>
        <p:spPr>
          <a:xfrm>
            <a:off x="304800" y="3245325"/>
            <a:ext cx="10831285" cy="1752600"/>
          </a:xfrm>
          <a:prstGeom prst="rect">
            <a:avLst/>
          </a:prstGeom>
        </p:spPr>
        <p:txBody>
          <a:bodyPr>
            <a:normAutofit/>
          </a:bodyPr>
          <a:lstStyle>
            <a:lvl1pPr marL="0" indent="0" algn="l">
              <a:buNone/>
              <a:defRPr sz="2400">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Transition Subtitle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A_Title and Information Pag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821800" y="1660395"/>
            <a:ext cx="6801853" cy="1239457"/>
          </a:xfrm>
          <a:prstGeom prst="rect">
            <a:avLst/>
          </a:prstGeom>
        </p:spPr>
        <p:txBody>
          <a:bodyPr anchor="t" anchorCtr="0"/>
          <a:lstStyle>
            <a:lvl1pPr marL="0" marR="0" indent="0" algn="r" defTabSz="457200" rtl="0" eaLnBrk="1" fontAlgn="auto" latinLnBrk="0" hangingPunct="1">
              <a:lnSpc>
                <a:spcPct val="100000"/>
              </a:lnSpc>
              <a:spcBef>
                <a:spcPct val="0"/>
              </a:spcBef>
              <a:spcAft>
                <a:spcPts val="0"/>
              </a:spcAft>
              <a:buClrTx/>
              <a:buSzTx/>
              <a:buFontTx/>
              <a:buNone/>
              <a:tabLst/>
              <a:defRPr sz="2600" b="1" i="1">
                <a:solidFill>
                  <a:schemeClr val="bg1"/>
                </a:solidFill>
                <a:effectLst>
                  <a:outerShdw blurRad="50800" dist="50800" dir="4260000" algn="tl" rotWithShape="0">
                    <a:prstClr val="black"/>
                  </a:outerShdw>
                </a:effectLst>
                <a:latin typeface="Arial"/>
                <a:cs typeface="Arial"/>
              </a:defRPr>
            </a:lvl1pPr>
          </a:lstStyle>
          <a:p>
            <a:r>
              <a:rPr lang="en-US" dirty="0"/>
              <a:t>Your Title – 26 Point Arial, Bold</a:t>
            </a:r>
          </a:p>
        </p:txBody>
      </p:sp>
      <p:sp>
        <p:nvSpPr>
          <p:cNvPr id="8" name="Subtitle 2"/>
          <p:cNvSpPr>
            <a:spLocks noGrp="1"/>
          </p:cNvSpPr>
          <p:nvPr>
            <p:ph type="subTitle" idx="1" hasCustomPrompt="1"/>
          </p:nvPr>
        </p:nvSpPr>
        <p:spPr>
          <a:xfrm>
            <a:off x="4821800" y="3124909"/>
            <a:ext cx="6801853" cy="1001228"/>
          </a:xfrm>
          <a:prstGeom prst="rect">
            <a:avLst/>
          </a:prstGeom>
        </p:spPr>
        <p:txBody>
          <a:bodyPr wrap="square">
            <a:normAutofit/>
          </a:bodyPr>
          <a:lstStyle>
            <a:lvl1pPr marL="0" marR="0" indent="0" algn="r" defTabSz="457200" rtl="0" eaLnBrk="1" fontAlgn="auto" latinLnBrk="0" hangingPunct="1">
              <a:lnSpc>
                <a:spcPct val="100000"/>
              </a:lnSpc>
              <a:spcBef>
                <a:spcPts val="0"/>
              </a:spcBef>
              <a:spcAft>
                <a:spcPts val="0"/>
              </a:spcAft>
              <a:buClrTx/>
              <a:buSzTx/>
              <a:buFont typeface="Arial"/>
              <a:buNone/>
              <a:tabLst/>
              <a:defRPr sz="2000" b="1" i="1">
                <a:solidFill>
                  <a:schemeClr val="bg1"/>
                </a:solidFill>
                <a:effectLst>
                  <a:outerShdw blurRad="50800" dist="50800" dir="4260000" algn="tl" rotWithShape="0">
                    <a:prstClr val="black"/>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2000" dirty="0"/>
              <a:t>Speaker’s name</a:t>
            </a:r>
            <a:br>
              <a:rPr lang="en-US" sz="2000" dirty="0"/>
            </a:br>
            <a:r>
              <a:rPr lang="en-US" sz="2000" dirty="0"/>
              <a:t>and organization – </a:t>
            </a:r>
            <a:br>
              <a:rPr lang="en-US" sz="2000" dirty="0"/>
            </a:br>
            <a:r>
              <a:rPr lang="en-US" sz="2000" dirty="0"/>
              <a:t>20 Point Arial</a:t>
            </a:r>
          </a:p>
        </p:txBody>
      </p:sp>
      <p:sp>
        <p:nvSpPr>
          <p:cNvPr id="5" name="Text Placeholder 4"/>
          <p:cNvSpPr>
            <a:spLocks noGrp="1"/>
          </p:cNvSpPr>
          <p:nvPr>
            <p:ph type="body" sz="quarter" idx="10" hasCustomPrompt="1"/>
          </p:nvPr>
        </p:nvSpPr>
        <p:spPr>
          <a:xfrm>
            <a:off x="4821302" y="4355982"/>
            <a:ext cx="6803007" cy="457844"/>
          </a:xfrm>
          <a:prstGeom prst="rect">
            <a:avLst/>
          </a:prstGeom>
        </p:spPr>
        <p:txBody>
          <a:bodyPr/>
          <a:lstStyle>
            <a:lvl1pPr marL="0" indent="0" algn="r">
              <a:lnSpc>
                <a:spcPct val="100000"/>
              </a:lnSpc>
              <a:spcBef>
                <a:spcPts val="0"/>
              </a:spcBef>
              <a:buFontTx/>
              <a:buNone/>
              <a:defRPr sz="1800" b="1" i="1">
                <a:solidFill>
                  <a:schemeClr val="bg1"/>
                </a:solidFill>
                <a:effectLst>
                  <a:outerShdw blurRad="50800" dist="50800" dir="4260000" algn="tl" rotWithShape="0">
                    <a:prstClr val="black"/>
                  </a:outerShdw>
                </a:effectLst>
                <a:latin typeface="Arial" charset="0"/>
                <a:ea typeface="Arial" charset="0"/>
                <a:cs typeface="Arial" charset="0"/>
              </a:defRPr>
            </a:lvl1pPr>
          </a:lstStyle>
          <a:p>
            <a:pPr lvl="0"/>
            <a:r>
              <a:rPr lang="en-US" dirty="0"/>
              <a:t>Date – 18 point Arial</a:t>
            </a:r>
          </a:p>
        </p:txBody>
      </p:sp>
      <p:sp>
        <p:nvSpPr>
          <p:cNvPr id="9" name="Date Placeholder 3"/>
          <p:cNvSpPr txBox="1">
            <a:spLocks/>
          </p:cNvSpPr>
          <p:nvPr/>
        </p:nvSpPr>
        <p:spPr>
          <a:xfrm>
            <a:off x="269461" y="6492876"/>
            <a:ext cx="3556000" cy="365125"/>
          </a:xfrm>
          <a:prstGeom prst="rect">
            <a:avLst/>
          </a:prstGeom>
        </p:spPr>
        <p:txBody>
          <a:bodyPr vert="horz" lIns="91440" tIns="45720" rIns="91440" bIns="45720" rtlCol="0" anchor="ctr"/>
          <a:lstStyle>
            <a:lvl1pPr>
              <a:defRPr sz="900" i="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E008B"/>
                </a:solidFill>
                <a:effectLst/>
                <a:uLnTx/>
                <a:uFillTx/>
                <a:latin typeface="Arial" charset="0"/>
                <a:ea typeface="Arial" charset="0"/>
                <a:cs typeface="Arial" charset="0"/>
              </a:rPr>
              <a:t>© 2018 The Aerospace Corporation</a:t>
            </a:r>
          </a:p>
        </p:txBody>
      </p:sp>
    </p:spTree>
    <p:extLst>
      <p:ext uri="{BB962C8B-B14F-4D97-AF65-F5344CB8AC3E}">
        <p14:creationId xmlns:p14="http://schemas.microsoft.com/office/powerpoint/2010/main" val="4174041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B_Title and Information Page_markings">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821800" y="1660395"/>
            <a:ext cx="6801853" cy="1239457"/>
          </a:xfrm>
          <a:prstGeom prst="rect">
            <a:avLst/>
          </a:prstGeom>
        </p:spPr>
        <p:txBody>
          <a:bodyPr anchor="t" anchorCtr="0"/>
          <a:lstStyle>
            <a:lvl1pPr marL="0" marR="0" indent="0" algn="r" defTabSz="457200" rtl="0" eaLnBrk="1" fontAlgn="auto" latinLnBrk="0" hangingPunct="1">
              <a:lnSpc>
                <a:spcPct val="100000"/>
              </a:lnSpc>
              <a:spcBef>
                <a:spcPct val="0"/>
              </a:spcBef>
              <a:spcAft>
                <a:spcPts val="0"/>
              </a:spcAft>
              <a:buClrTx/>
              <a:buSzTx/>
              <a:buFontTx/>
              <a:buNone/>
              <a:tabLst/>
              <a:defRPr sz="2600" b="1" i="1">
                <a:solidFill>
                  <a:schemeClr val="bg1"/>
                </a:solidFill>
                <a:effectLst>
                  <a:outerShdw blurRad="50800" dist="50800" dir="4260000" algn="tl" rotWithShape="0">
                    <a:prstClr val="black"/>
                  </a:outerShdw>
                </a:effectLst>
                <a:latin typeface="Arial"/>
                <a:cs typeface="Arial"/>
              </a:defRPr>
            </a:lvl1pPr>
          </a:lstStyle>
          <a:p>
            <a:r>
              <a:rPr lang="en-US" dirty="0"/>
              <a:t>Your Title – 26 Point Arial, Bold</a:t>
            </a:r>
          </a:p>
        </p:txBody>
      </p:sp>
      <p:sp>
        <p:nvSpPr>
          <p:cNvPr id="8" name="Subtitle 2"/>
          <p:cNvSpPr>
            <a:spLocks noGrp="1"/>
          </p:cNvSpPr>
          <p:nvPr>
            <p:ph type="subTitle" idx="1" hasCustomPrompt="1"/>
          </p:nvPr>
        </p:nvSpPr>
        <p:spPr>
          <a:xfrm>
            <a:off x="4821800" y="3124909"/>
            <a:ext cx="6801853" cy="1001228"/>
          </a:xfrm>
          <a:prstGeom prst="rect">
            <a:avLst/>
          </a:prstGeom>
        </p:spPr>
        <p:txBody>
          <a:bodyPr wrap="square">
            <a:normAutofit/>
          </a:bodyPr>
          <a:lstStyle>
            <a:lvl1pPr marL="0" marR="0" indent="0" algn="r" defTabSz="457200" rtl="0" eaLnBrk="1" fontAlgn="auto" latinLnBrk="0" hangingPunct="1">
              <a:lnSpc>
                <a:spcPct val="100000"/>
              </a:lnSpc>
              <a:spcBef>
                <a:spcPts val="0"/>
              </a:spcBef>
              <a:spcAft>
                <a:spcPts val="0"/>
              </a:spcAft>
              <a:buClrTx/>
              <a:buSzTx/>
              <a:buFont typeface="Arial"/>
              <a:buNone/>
              <a:tabLst/>
              <a:defRPr sz="2000" b="1" i="1">
                <a:solidFill>
                  <a:schemeClr val="bg1"/>
                </a:solidFill>
                <a:effectLst>
                  <a:outerShdw blurRad="50800" dist="50800" dir="4260000" algn="tl" rotWithShape="0">
                    <a:prstClr val="black"/>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2000" dirty="0"/>
              <a:t>Speaker’s name</a:t>
            </a:r>
            <a:br>
              <a:rPr lang="en-US" sz="2000" dirty="0"/>
            </a:br>
            <a:r>
              <a:rPr lang="en-US" sz="2000" dirty="0"/>
              <a:t>and organization – </a:t>
            </a:r>
            <a:br>
              <a:rPr lang="en-US" sz="2000" dirty="0"/>
            </a:br>
            <a:r>
              <a:rPr lang="en-US" sz="2000" dirty="0"/>
              <a:t>20 Point Arial</a:t>
            </a:r>
          </a:p>
        </p:txBody>
      </p:sp>
      <p:sp>
        <p:nvSpPr>
          <p:cNvPr id="5" name="Text Placeholder 4"/>
          <p:cNvSpPr>
            <a:spLocks noGrp="1"/>
          </p:cNvSpPr>
          <p:nvPr>
            <p:ph type="body" sz="quarter" idx="10" hasCustomPrompt="1"/>
          </p:nvPr>
        </p:nvSpPr>
        <p:spPr>
          <a:xfrm>
            <a:off x="4821302" y="4355982"/>
            <a:ext cx="6803007" cy="457844"/>
          </a:xfrm>
          <a:prstGeom prst="rect">
            <a:avLst/>
          </a:prstGeom>
        </p:spPr>
        <p:txBody>
          <a:bodyPr/>
          <a:lstStyle>
            <a:lvl1pPr marL="0" indent="0" algn="r">
              <a:lnSpc>
                <a:spcPct val="100000"/>
              </a:lnSpc>
              <a:spcBef>
                <a:spcPts val="0"/>
              </a:spcBef>
              <a:buFontTx/>
              <a:buNone/>
              <a:defRPr sz="1800" b="1" i="1">
                <a:solidFill>
                  <a:schemeClr val="bg1"/>
                </a:solidFill>
                <a:effectLst>
                  <a:outerShdw blurRad="50800" dist="50800" dir="4260000" algn="tl" rotWithShape="0">
                    <a:prstClr val="black"/>
                  </a:outerShdw>
                </a:effectLst>
                <a:latin typeface="Arial" charset="0"/>
                <a:ea typeface="Arial" charset="0"/>
                <a:cs typeface="Arial" charset="0"/>
              </a:defRPr>
            </a:lvl1pPr>
          </a:lstStyle>
          <a:p>
            <a:pPr lvl="0"/>
            <a:r>
              <a:rPr lang="en-US" dirty="0"/>
              <a:t>Date – 18 point Arial</a:t>
            </a:r>
          </a:p>
        </p:txBody>
      </p:sp>
      <p:sp>
        <p:nvSpPr>
          <p:cNvPr id="9" name="Text Placeholder 2"/>
          <p:cNvSpPr>
            <a:spLocks noGrp="1"/>
          </p:cNvSpPr>
          <p:nvPr>
            <p:ph type="body" sz="quarter" idx="11" hasCustomPrompt="1"/>
          </p:nvPr>
        </p:nvSpPr>
        <p:spPr>
          <a:xfrm>
            <a:off x="1" y="2"/>
            <a:ext cx="12191999" cy="238835"/>
          </a:xfrm>
          <a:prstGeom prst="rect">
            <a:avLst/>
          </a:prstGeom>
        </p:spPr>
        <p:txBody>
          <a:bodyPr/>
          <a:lstStyle>
            <a:lvl1pPr marL="0" indent="0" algn="ctr">
              <a:buNone/>
              <a:defRPr sz="1100" b="0">
                <a:solidFill>
                  <a:schemeClr val="tx1"/>
                </a:solidFill>
                <a:latin typeface="Arial" panose="020B0604020202020204" pitchFamily="34" charset="0"/>
                <a:cs typeface="Arial" panose="020B0604020202020204" pitchFamily="34" charset="0"/>
              </a:defRPr>
            </a:lvl1pPr>
          </a:lstStyle>
          <a:p>
            <a:pPr lvl="0"/>
            <a:r>
              <a:rPr lang="en-US" dirty="0"/>
              <a:t>This Box Is For Security Markings</a:t>
            </a:r>
          </a:p>
        </p:txBody>
      </p:sp>
      <p:sp>
        <p:nvSpPr>
          <p:cNvPr id="10" name="Text Placeholder 2"/>
          <p:cNvSpPr>
            <a:spLocks noGrp="1"/>
          </p:cNvSpPr>
          <p:nvPr>
            <p:ph type="body" sz="quarter" idx="12" hasCustomPrompt="1"/>
          </p:nvPr>
        </p:nvSpPr>
        <p:spPr>
          <a:xfrm>
            <a:off x="2" y="6619166"/>
            <a:ext cx="12191999" cy="238835"/>
          </a:xfrm>
          <a:prstGeom prst="rect">
            <a:avLst/>
          </a:prstGeom>
        </p:spPr>
        <p:txBody>
          <a:bodyPr/>
          <a:lstStyle>
            <a:lvl1pPr marL="0" indent="0" algn="ctr">
              <a:buNone/>
              <a:defRPr sz="1100" b="0">
                <a:solidFill>
                  <a:schemeClr val="tx1"/>
                </a:solidFill>
                <a:latin typeface="Arial" panose="020B0604020202020204" pitchFamily="34" charset="0"/>
                <a:cs typeface="Arial" panose="020B0604020202020204" pitchFamily="34" charset="0"/>
              </a:defRPr>
            </a:lvl1pPr>
          </a:lstStyle>
          <a:p>
            <a:pPr lvl="0"/>
            <a:r>
              <a:rPr lang="en-US" dirty="0"/>
              <a:t>This Box Is For Security Markings</a:t>
            </a:r>
          </a:p>
        </p:txBody>
      </p:sp>
      <p:sp>
        <p:nvSpPr>
          <p:cNvPr id="11" name="Date Placeholder 3"/>
          <p:cNvSpPr txBox="1">
            <a:spLocks/>
          </p:cNvSpPr>
          <p:nvPr/>
        </p:nvSpPr>
        <p:spPr>
          <a:xfrm>
            <a:off x="269461" y="6492876"/>
            <a:ext cx="3556000" cy="365125"/>
          </a:xfrm>
          <a:prstGeom prst="rect">
            <a:avLst/>
          </a:prstGeom>
        </p:spPr>
        <p:txBody>
          <a:bodyPr vert="horz" lIns="91440" tIns="45720" rIns="91440" bIns="45720" rtlCol="0" anchor="ctr"/>
          <a:lstStyle>
            <a:lvl1pPr>
              <a:defRPr sz="900" i="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E008B"/>
                </a:solidFill>
                <a:effectLst/>
                <a:uLnTx/>
                <a:uFillTx/>
                <a:latin typeface="Arial" charset="0"/>
                <a:ea typeface="Arial" charset="0"/>
                <a:cs typeface="Arial" charset="0"/>
              </a:rPr>
              <a:t>© 2018 The Aerospace Corporation</a:t>
            </a:r>
          </a:p>
        </p:txBody>
      </p:sp>
    </p:spTree>
    <p:extLst>
      <p:ext uri="{BB962C8B-B14F-4D97-AF65-F5344CB8AC3E}">
        <p14:creationId xmlns:p14="http://schemas.microsoft.com/office/powerpoint/2010/main" val="1231173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C_Closing_Q&amp;A_Backup">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5029199" y="2595234"/>
            <a:ext cx="6135044" cy="1231642"/>
          </a:xfrm>
          <a:prstGeom prst="rect">
            <a:avLst/>
          </a:prstGeom>
        </p:spPr>
        <p:txBody>
          <a:bodyPr anchor="ctr">
            <a:normAutofit/>
          </a:bodyPr>
          <a:lstStyle>
            <a:lvl1pPr algn="l">
              <a:defRPr sz="4800" b="1" i="1" baseline="0">
                <a:solidFill>
                  <a:schemeClr val="bg1"/>
                </a:solidFill>
                <a:effectLst>
                  <a:outerShdw blurRad="50800" dist="38100" dir="4260000" algn="tl" rotWithShape="0">
                    <a:prstClr val="black"/>
                  </a:outerShdw>
                </a:effectLst>
                <a:latin typeface="Arial"/>
                <a:cs typeface="Arial"/>
              </a:defRPr>
            </a:lvl1pPr>
          </a:lstStyle>
          <a:p>
            <a:r>
              <a:rPr lang="en-US" dirty="0"/>
              <a:t>Closing</a:t>
            </a:r>
            <a:br>
              <a:rPr lang="en-US" dirty="0"/>
            </a:br>
            <a:r>
              <a:rPr lang="en-US" dirty="0"/>
              <a:t>Questions</a:t>
            </a:r>
            <a:br>
              <a:rPr lang="en-US" dirty="0"/>
            </a:br>
            <a:r>
              <a:rPr lang="en-US" dirty="0"/>
              <a:t>Backup</a:t>
            </a:r>
          </a:p>
        </p:txBody>
      </p:sp>
    </p:spTree>
    <p:extLst>
      <p:ext uri="{BB962C8B-B14F-4D97-AF65-F5344CB8AC3E}">
        <p14:creationId xmlns:p14="http://schemas.microsoft.com/office/powerpoint/2010/main" val="2857787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A_Title and Information Pag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825461" y="1660397"/>
            <a:ext cx="7299083" cy="1239457"/>
          </a:xfrm>
          <a:prstGeom prst="rect">
            <a:avLst/>
          </a:prstGeom>
        </p:spPr>
        <p:txBody>
          <a:bodyPr anchor="t" anchorCtr="0"/>
          <a:lstStyle>
            <a:lvl1pPr marL="0" marR="0" indent="0" algn="r" defTabSz="342900" rtl="0" eaLnBrk="1" fontAlgn="auto" latinLnBrk="0" hangingPunct="1">
              <a:lnSpc>
                <a:spcPct val="100000"/>
              </a:lnSpc>
              <a:spcBef>
                <a:spcPct val="0"/>
              </a:spcBef>
              <a:spcAft>
                <a:spcPts val="0"/>
              </a:spcAft>
              <a:buClrTx/>
              <a:buSzTx/>
              <a:buFontTx/>
              <a:buNone/>
              <a:tabLst/>
              <a:defRPr sz="1950" b="1" i="1">
                <a:solidFill>
                  <a:schemeClr val="bg1"/>
                </a:solidFill>
                <a:effectLst>
                  <a:outerShdw blurRad="50800" dist="50800" dir="4260000" algn="tl" rotWithShape="0">
                    <a:prstClr val="black"/>
                  </a:outerShdw>
                </a:effectLst>
                <a:latin typeface="Arial"/>
                <a:cs typeface="Arial"/>
              </a:defRPr>
            </a:lvl1pPr>
          </a:lstStyle>
          <a:p>
            <a:r>
              <a:rPr lang="en-US" dirty="0"/>
              <a:t>Your Title – 26 Point Arial, Bold</a:t>
            </a:r>
          </a:p>
        </p:txBody>
      </p:sp>
      <p:sp>
        <p:nvSpPr>
          <p:cNvPr id="8" name="Subtitle 2"/>
          <p:cNvSpPr>
            <a:spLocks noGrp="1"/>
          </p:cNvSpPr>
          <p:nvPr>
            <p:ph type="subTitle" idx="1" hasCustomPrompt="1"/>
          </p:nvPr>
        </p:nvSpPr>
        <p:spPr>
          <a:xfrm>
            <a:off x="3825461" y="3124909"/>
            <a:ext cx="7299083" cy="1001228"/>
          </a:xfrm>
          <a:prstGeom prst="rect">
            <a:avLst/>
          </a:prstGeom>
        </p:spPr>
        <p:txBody>
          <a:bodyPr wrap="square">
            <a:normAutofit/>
          </a:bodyPr>
          <a:lstStyle>
            <a:lvl1pPr marL="0" marR="0" indent="0" algn="r" defTabSz="342900" rtl="0" eaLnBrk="1" fontAlgn="auto" latinLnBrk="0" hangingPunct="1">
              <a:lnSpc>
                <a:spcPct val="100000"/>
              </a:lnSpc>
              <a:spcBef>
                <a:spcPts val="0"/>
              </a:spcBef>
              <a:spcAft>
                <a:spcPts val="0"/>
              </a:spcAft>
              <a:buClrTx/>
              <a:buSzTx/>
              <a:buFont typeface="Arial"/>
              <a:buNone/>
              <a:tabLst/>
              <a:defRPr sz="1500" b="1" i="1">
                <a:solidFill>
                  <a:schemeClr val="bg1"/>
                </a:solidFill>
                <a:effectLst>
                  <a:outerShdw blurRad="50800" dist="50800" dir="4260000" algn="tl" rotWithShape="0">
                    <a:prstClr val="black"/>
                  </a:outerShdw>
                </a:effectLst>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z="1500" dirty="0"/>
              <a:t>Speaker’s name</a:t>
            </a:r>
            <a:br>
              <a:rPr lang="en-US" sz="1500" dirty="0"/>
            </a:br>
            <a:r>
              <a:rPr lang="en-US" sz="1500" dirty="0"/>
              <a:t>and organization – </a:t>
            </a:r>
            <a:br>
              <a:rPr lang="en-US" sz="1500" dirty="0"/>
            </a:br>
            <a:r>
              <a:rPr lang="en-US" sz="1500" dirty="0"/>
              <a:t>20 Point Arial</a:t>
            </a:r>
          </a:p>
        </p:txBody>
      </p:sp>
      <p:sp>
        <p:nvSpPr>
          <p:cNvPr id="5" name="Text Placeholder 4"/>
          <p:cNvSpPr>
            <a:spLocks noGrp="1"/>
          </p:cNvSpPr>
          <p:nvPr>
            <p:ph type="body" sz="quarter" idx="10" hasCustomPrompt="1"/>
          </p:nvPr>
        </p:nvSpPr>
        <p:spPr>
          <a:xfrm>
            <a:off x="3824880" y="4355982"/>
            <a:ext cx="7300321" cy="457844"/>
          </a:xfrm>
          <a:prstGeom prst="rect">
            <a:avLst/>
          </a:prstGeom>
        </p:spPr>
        <p:txBody>
          <a:bodyPr/>
          <a:lstStyle>
            <a:lvl1pPr marL="0" indent="0" algn="r">
              <a:lnSpc>
                <a:spcPct val="100000"/>
              </a:lnSpc>
              <a:spcBef>
                <a:spcPts val="0"/>
              </a:spcBef>
              <a:buFontTx/>
              <a:buNone/>
              <a:defRPr sz="1350" b="1" i="1">
                <a:solidFill>
                  <a:schemeClr val="bg1"/>
                </a:solidFill>
                <a:effectLst>
                  <a:outerShdw blurRad="50800" dist="50800" dir="4260000" algn="tl" rotWithShape="0">
                    <a:prstClr val="black"/>
                  </a:outerShdw>
                </a:effectLst>
                <a:latin typeface="Arial" charset="0"/>
                <a:ea typeface="Arial" charset="0"/>
                <a:cs typeface="Arial" charset="0"/>
              </a:defRPr>
            </a:lvl1pPr>
          </a:lstStyle>
          <a:p>
            <a:pPr lvl="0"/>
            <a:r>
              <a:rPr lang="en-US" dirty="0"/>
              <a:t>Date – 18 point Arial</a:t>
            </a:r>
          </a:p>
        </p:txBody>
      </p:sp>
      <p:sp>
        <p:nvSpPr>
          <p:cNvPr id="6" name="Date Placeholder 3"/>
          <p:cNvSpPr txBox="1">
            <a:spLocks/>
          </p:cNvSpPr>
          <p:nvPr userDrawn="1"/>
        </p:nvSpPr>
        <p:spPr>
          <a:xfrm>
            <a:off x="191439" y="6392510"/>
            <a:ext cx="3556000" cy="365125"/>
          </a:xfrm>
          <a:prstGeom prst="rect">
            <a:avLst/>
          </a:prstGeom>
        </p:spPr>
        <p:txBody>
          <a:bodyPr vert="horz" lIns="68580" tIns="34290" rIns="68580" bIns="34290" rtlCol="0" anchor="ctr"/>
          <a:lstStyle>
            <a:lvl1pPr>
              <a:defRPr sz="900" i="1">
                <a:solidFill>
                  <a:schemeClr val="bg1"/>
                </a:solidFill>
                <a:latin typeface="+mn-lt"/>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srgbClr val="2E008B"/>
                </a:solidFill>
                <a:effectLst/>
                <a:uLnTx/>
                <a:uFillTx/>
                <a:latin typeface="Arial" charset="0"/>
                <a:ea typeface="Arial" charset="0"/>
                <a:cs typeface="Arial" charset="0"/>
              </a:rPr>
              <a:t>© 2021 The Aerospace Corporation</a:t>
            </a:r>
          </a:p>
        </p:txBody>
      </p:sp>
    </p:spTree>
    <p:extLst>
      <p:ext uri="{BB962C8B-B14F-4D97-AF65-F5344CB8AC3E}">
        <p14:creationId xmlns:p14="http://schemas.microsoft.com/office/powerpoint/2010/main" val="2321913941"/>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22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3A_Title and Information Pag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748035" y="1660397"/>
            <a:ext cx="7376509" cy="1239457"/>
          </a:xfrm>
          <a:prstGeom prst="rect">
            <a:avLst/>
          </a:prstGeom>
        </p:spPr>
        <p:txBody>
          <a:bodyPr anchor="t" anchorCtr="0"/>
          <a:lstStyle>
            <a:lvl1pPr marL="0" marR="0" indent="0" algn="r" defTabSz="342900" rtl="0" eaLnBrk="1" fontAlgn="auto" latinLnBrk="0" hangingPunct="1">
              <a:lnSpc>
                <a:spcPct val="100000"/>
              </a:lnSpc>
              <a:spcBef>
                <a:spcPct val="0"/>
              </a:spcBef>
              <a:spcAft>
                <a:spcPts val="0"/>
              </a:spcAft>
              <a:buClrTx/>
              <a:buSzTx/>
              <a:buFontTx/>
              <a:buNone/>
              <a:tabLst/>
              <a:defRPr sz="1950" b="1" i="1">
                <a:solidFill>
                  <a:schemeClr val="bg1"/>
                </a:solidFill>
                <a:effectLst>
                  <a:outerShdw blurRad="50800" dist="50800" dir="4260000" algn="tl" rotWithShape="0">
                    <a:prstClr val="black"/>
                  </a:outerShdw>
                </a:effectLst>
                <a:latin typeface="Arial"/>
                <a:cs typeface="Arial"/>
              </a:defRPr>
            </a:lvl1pPr>
          </a:lstStyle>
          <a:p>
            <a:r>
              <a:rPr lang="en-US" dirty="0"/>
              <a:t>Your Title – 26 Point Arial, Bold</a:t>
            </a:r>
          </a:p>
        </p:txBody>
      </p:sp>
      <p:sp>
        <p:nvSpPr>
          <p:cNvPr id="8" name="Subtitle 2"/>
          <p:cNvSpPr>
            <a:spLocks noGrp="1"/>
          </p:cNvSpPr>
          <p:nvPr>
            <p:ph type="subTitle" idx="1" hasCustomPrompt="1"/>
          </p:nvPr>
        </p:nvSpPr>
        <p:spPr>
          <a:xfrm>
            <a:off x="3748035" y="3124909"/>
            <a:ext cx="7376509" cy="1001228"/>
          </a:xfrm>
          <a:prstGeom prst="rect">
            <a:avLst/>
          </a:prstGeom>
        </p:spPr>
        <p:txBody>
          <a:bodyPr wrap="square">
            <a:normAutofit/>
          </a:bodyPr>
          <a:lstStyle>
            <a:lvl1pPr marL="0" marR="0" indent="0" algn="r" defTabSz="342900" rtl="0" eaLnBrk="1" fontAlgn="auto" latinLnBrk="0" hangingPunct="1">
              <a:lnSpc>
                <a:spcPct val="100000"/>
              </a:lnSpc>
              <a:spcBef>
                <a:spcPts val="0"/>
              </a:spcBef>
              <a:spcAft>
                <a:spcPts val="0"/>
              </a:spcAft>
              <a:buClrTx/>
              <a:buSzTx/>
              <a:buFont typeface="Arial"/>
              <a:buNone/>
              <a:tabLst/>
              <a:defRPr sz="1500" b="1" i="1">
                <a:solidFill>
                  <a:schemeClr val="bg1"/>
                </a:solidFill>
                <a:effectLst>
                  <a:outerShdw blurRad="50800" dist="50800" dir="4260000" algn="tl" rotWithShape="0">
                    <a:prstClr val="black"/>
                  </a:outerShdw>
                </a:effectLst>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z="1500" dirty="0"/>
              <a:t>Speaker’s name</a:t>
            </a:r>
            <a:br>
              <a:rPr lang="en-US" sz="1500" dirty="0"/>
            </a:br>
            <a:r>
              <a:rPr lang="en-US" sz="1500" dirty="0"/>
              <a:t>and organization – </a:t>
            </a:r>
            <a:br>
              <a:rPr lang="en-US" sz="1500" dirty="0"/>
            </a:br>
            <a:r>
              <a:rPr lang="en-US" sz="1500" dirty="0"/>
              <a:t>20 Point Arial</a:t>
            </a:r>
          </a:p>
        </p:txBody>
      </p:sp>
      <p:sp>
        <p:nvSpPr>
          <p:cNvPr id="5" name="Text Placeholder 4"/>
          <p:cNvSpPr>
            <a:spLocks noGrp="1"/>
          </p:cNvSpPr>
          <p:nvPr>
            <p:ph type="body" sz="quarter" idx="10" hasCustomPrompt="1"/>
          </p:nvPr>
        </p:nvSpPr>
        <p:spPr>
          <a:xfrm>
            <a:off x="3747439" y="4355982"/>
            <a:ext cx="7377761" cy="457844"/>
          </a:xfrm>
          <a:prstGeom prst="rect">
            <a:avLst/>
          </a:prstGeom>
        </p:spPr>
        <p:txBody>
          <a:bodyPr/>
          <a:lstStyle>
            <a:lvl1pPr marL="0" indent="0" algn="r">
              <a:lnSpc>
                <a:spcPct val="100000"/>
              </a:lnSpc>
              <a:spcBef>
                <a:spcPts val="0"/>
              </a:spcBef>
              <a:buFontTx/>
              <a:buNone/>
              <a:defRPr sz="1350" b="1" i="1">
                <a:solidFill>
                  <a:schemeClr val="bg1"/>
                </a:solidFill>
                <a:effectLst>
                  <a:outerShdw blurRad="50800" dist="50800" dir="4260000" algn="tl" rotWithShape="0">
                    <a:prstClr val="black"/>
                  </a:outerShdw>
                </a:effectLst>
                <a:latin typeface="Arial" charset="0"/>
                <a:ea typeface="Arial" charset="0"/>
                <a:cs typeface="Arial" charset="0"/>
              </a:defRPr>
            </a:lvl1pPr>
          </a:lstStyle>
          <a:p>
            <a:pPr lvl="0"/>
            <a:r>
              <a:rPr lang="en-US" dirty="0"/>
              <a:t>Date – 18 point Arial</a:t>
            </a:r>
          </a:p>
        </p:txBody>
      </p:sp>
      <p:sp>
        <p:nvSpPr>
          <p:cNvPr id="9" name="Date Placeholder 3"/>
          <p:cNvSpPr txBox="1">
            <a:spLocks/>
          </p:cNvSpPr>
          <p:nvPr userDrawn="1"/>
        </p:nvSpPr>
        <p:spPr>
          <a:xfrm>
            <a:off x="191439" y="6392510"/>
            <a:ext cx="3556000" cy="365125"/>
          </a:xfrm>
          <a:prstGeom prst="rect">
            <a:avLst/>
          </a:prstGeom>
        </p:spPr>
        <p:txBody>
          <a:bodyPr vert="horz" lIns="68580" tIns="34290" rIns="68580" bIns="34290" rtlCol="0" anchor="ctr"/>
          <a:lstStyle>
            <a:lvl1pPr>
              <a:defRPr sz="900" i="1">
                <a:solidFill>
                  <a:schemeClr val="bg1"/>
                </a:solidFill>
                <a:latin typeface="+mn-lt"/>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srgbClr val="2E008B"/>
                </a:solidFill>
                <a:effectLst/>
                <a:uLnTx/>
                <a:uFillTx/>
                <a:latin typeface="Arial" charset="0"/>
                <a:ea typeface="Arial" charset="0"/>
                <a:cs typeface="Arial" charset="0"/>
              </a:rPr>
              <a:t>© 2019 The Aerospace Corporation</a:t>
            </a:r>
          </a:p>
        </p:txBody>
      </p:sp>
      <p:sp>
        <p:nvSpPr>
          <p:cNvPr id="10" name="Text Placeholder 2"/>
          <p:cNvSpPr>
            <a:spLocks noGrp="1"/>
          </p:cNvSpPr>
          <p:nvPr>
            <p:ph type="body" sz="quarter" idx="11" hasCustomPrompt="1"/>
          </p:nvPr>
        </p:nvSpPr>
        <p:spPr>
          <a:xfrm>
            <a:off x="2" y="2"/>
            <a:ext cx="12191999" cy="238835"/>
          </a:xfrm>
          <a:prstGeom prst="rect">
            <a:avLst/>
          </a:prstGeom>
        </p:spPr>
        <p:txBody>
          <a:bodyPr/>
          <a:lstStyle>
            <a:lvl1pPr marL="0" indent="0" algn="ctr">
              <a:buNone/>
              <a:defRPr sz="825" b="0">
                <a:solidFill>
                  <a:schemeClr val="tx1"/>
                </a:solidFill>
                <a:latin typeface="Arial" panose="020B0604020202020204" pitchFamily="34" charset="0"/>
                <a:cs typeface="Arial" panose="020B0604020202020204" pitchFamily="34" charset="0"/>
              </a:defRPr>
            </a:lvl1pPr>
          </a:lstStyle>
          <a:p>
            <a:pPr lvl="0"/>
            <a:r>
              <a:rPr lang="en-US" dirty="0"/>
              <a:t>This Box Is For Security Markings</a:t>
            </a:r>
          </a:p>
        </p:txBody>
      </p:sp>
      <p:sp>
        <p:nvSpPr>
          <p:cNvPr id="11" name="Text Placeholder 2"/>
          <p:cNvSpPr>
            <a:spLocks noGrp="1"/>
          </p:cNvSpPr>
          <p:nvPr>
            <p:ph type="body" sz="quarter" idx="12" hasCustomPrompt="1"/>
          </p:nvPr>
        </p:nvSpPr>
        <p:spPr>
          <a:xfrm>
            <a:off x="3" y="6619168"/>
            <a:ext cx="12191999" cy="238835"/>
          </a:xfrm>
          <a:prstGeom prst="rect">
            <a:avLst/>
          </a:prstGeom>
        </p:spPr>
        <p:txBody>
          <a:bodyPr/>
          <a:lstStyle>
            <a:lvl1pPr marL="0" indent="0" algn="ctr">
              <a:buNone/>
              <a:defRPr sz="825" b="0">
                <a:solidFill>
                  <a:schemeClr val="tx1"/>
                </a:solidFill>
                <a:latin typeface="Arial" panose="020B0604020202020204" pitchFamily="34" charset="0"/>
                <a:cs typeface="Arial" panose="020B0604020202020204" pitchFamily="34" charset="0"/>
              </a:defRPr>
            </a:lvl1pPr>
          </a:lstStyle>
          <a:p>
            <a:pPr lvl="0"/>
            <a:r>
              <a:rPr lang="en-US" dirty="0"/>
              <a:t>This Box Is For Security Markings</a:t>
            </a:r>
          </a:p>
        </p:txBody>
      </p:sp>
    </p:spTree>
    <p:extLst>
      <p:ext uri="{BB962C8B-B14F-4D97-AF65-F5344CB8AC3E}">
        <p14:creationId xmlns:p14="http://schemas.microsoft.com/office/powerpoint/2010/main" val="36521719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2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C_Closing_Q&amp;A_Backup">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4622244" y="2595234"/>
            <a:ext cx="6542001" cy="1231642"/>
          </a:xfrm>
          <a:prstGeom prst="rect">
            <a:avLst/>
          </a:prstGeom>
        </p:spPr>
        <p:txBody>
          <a:bodyPr anchor="ctr">
            <a:normAutofit/>
          </a:bodyPr>
          <a:lstStyle>
            <a:lvl1pPr algn="l">
              <a:defRPr sz="3600" b="1" i="1" baseline="0">
                <a:solidFill>
                  <a:schemeClr val="bg1"/>
                </a:solidFill>
                <a:effectLst>
                  <a:outerShdw blurRad="50800" dist="38100" dir="4260000" algn="tl" rotWithShape="0">
                    <a:prstClr val="black"/>
                  </a:outerShdw>
                </a:effectLst>
                <a:latin typeface="Arial"/>
                <a:cs typeface="Arial"/>
              </a:defRPr>
            </a:lvl1pPr>
          </a:lstStyle>
          <a:p>
            <a:r>
              <a:rPr lang="en-US" dirty="0"/>
              <a:t>Closing</a:t>
            </a:r>
            <a:br>
              <a:rPr lang="en-US" dirty="0"/>
            </a:br>
            <a:r>
              <a:rPr lang="en-US" dirty="0"/>
              <a:t>Questions</a:t>
            </a:r>
            <a:br>
              <a:rPr lang="en-US" dirty="0"/>
            </a:br>
            <a:r>
              <a:rPr lang="en-US" dirty="0"/>
              <a:t>Backup</a:t>
            </a:r>
          </a:p>
        </p:txBody>
      </p:sp>
    </p:spTree>
    <p:extLst>
      <p:ext uri="{BB962C8B-B14F-4D97-AF65-F5344CB8AC3E}">
        <p14:creationId xmlns:p14="http://schemas.microsoft.com/office/powerpoint/2010/main" val="2333067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C_Acronym_Box">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334533" y="1203264"/>
            <a:ext cx="11271681" cy="4307521"/>
          </a:xfrm>
          <a:prstGeom prst="rect">
            <a:avLst/>
          </a:prstGeom>
        </p:spPr>
        <p:txBody>
          <a:bodyPr vert="horz"/>
          <a:lstStyle>
            <a:lvl1pPr marL="171450" marR="0" indent="-176213" algn="l" defTabSz="457200" rtl="0" eaLnBrk="1" fontAlgn="auto" latinLnBrk="0" hangingPunct="1">
              <a:lnSpc>
                <a:spcPct val="100000"/>
              </a:lnSpc>
              <a:spcBef>
                <a:spcPct val="20000"/>
              </a:spcBef>
              <a:spcAft>
                <a:spcPts val="0"/>
              </a:spcAft>
              <a:buClrTx/>
              <a:buSzPct val="130000"/>
              <a:buFont typeface="Arial"/>
              <a:buChar char="•"/>
              <a:tabLst/>
              <a:defRPr sz="1800"/>
            </a:lvl1pPr>
            <a:lvl2pPr marL="517525" indent="-227013">
              <a:defRPr sz="1600"/>
            </a:lvl2pPr>
            <a:lvl3pPr marL="800100" indent="-176213">
              <a:buSzPct val="130000"/>
              <a:defRPr sz="1600"/>
            </a:lvl3pPr>
            <a:lvl4pPr marL="1201738" indent="-228600">
              <a:defRPr sz="160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a:lvl5pPr>
          </a:lstStyle>
          <a:p>
            <a:pPr marL="171450" marR="0" lvl="0" indent="-176213" algn="l" defTabSz="457200" rtl="0" eaLnBrk="1" fontAlgn="auto" latinLnBrk="0" hangingPunct="1">
              <a:lnSpc>
                <a:spcPct val="100000"/>
              </a:lnSpc>
              <a:spcBef>
                <a:spcPct val="20000"/>
              </a:spcBef>
              <a:spcAft>
                <a:spcPts val="0"/>
              </a:spcAft>
              <a:buClrTx/>
              <a:buSzPct val="130000"/>
              <a:buFont typeface="Arial"/>
              <a:buChar char="•"/>
              <a:tabLst/>
              <a:defRPr/>
            </a:pPr>
            <a:r>
              <a:rPr lang="en-US" dirty="0"/>
              <a:t>This is a multipurpose box—use for text, tables, charts or video</a:t>
            </a:r>
          </a:p>
        </p:txBody>
      </p:sp>
      <p:sp>
        <p:nvSpPr>
          <p:cNvPr id="6" name="Text Placeholder 3"/>
          <p:cNvSpPr>
            <a:spLocks noGrp="1"/>
          </p:cNvSpPr>
          <p:nvPr>
            <p:ph type="body" sz="quarter" idx="18" hasCustomPrompt="1"/>
          </p:nvPr>
        </p:nvSpPr>
        <p:spPr>
          <a:xfrm>
            <a:off x="304797" y="5653378"/>
            <a:ext cx="11271683" cy="470841"/>
          </a:xfrm>
          <a:prstGeom prst="rect">
            <a:avLst/>
          </a:prstGeom>
        </p:spPr>
        <p:txBody>
          <a:bodyPr vert="horz" numCol="4"/>
          <a:lstStyle>
            <a:lvl1pPr marL="0" marR="0" indent="0" algn="l" defTabSz="457200" rtl="0" eaLnBrk="1" fontAlgn="auto" latinLnBrk="0" hangingPunct="1">
              <a:lnSpc>
                <a:spcPts val="1100"/>
              </a:lnSpc>
              <a:spcBef>
                <a:spcPts val="0"/>
              </a:spcBef>
              <a:spcAft>
                <a:spcPts val="0"/>
              </a:spcAft>
              <a:buClrTx/>
              <a:buSzTx/>
              <a:buFont typeface="Arial"/>
              <a:buNone/>
              <a:tabLst>
                <a:tab pos="1825625" algn="l"/>
                <a:tab pos="3659188" algn="l"/>
                <a:tab pos="5484813" algn="l"/>
              </a:tabLst>
              <a:defRPr sz="800" b="1" i="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ACR1 = Acronym 1</a:t>
            </a:r>
            <a:br>
              <a:rPr lang="en-US" dirty="0"/>
            </a:br>
            <a:r>
              <a:rPr lang="en-US" dirty="0"/>
              <a:t>ACR2 = Acronym 2</a:t>
            </a:r>
            <a:br>
              <a:rPr lang="en-US" dirty="0"/>
            </a:br>
            <a:r>
              <a:rPr lang="en-US" dirty="0"/>
              <a:t>ACR3 = Acronym 3</a:t>
            </a:r>
            <a:br>
              <a:rPr lang="en-US" dirty="0"/>
            </a:br>
            <a:r>
              <a:rPr lang="en-US" dirty="0"/>
              <a:t>ACR4 = Acronym 4</a:t>
            </a:r>
            <a:br>
              <a:rPr lang="en-US" dirty="0"/>
            </a:br>
            <a:r>
              <a:rPr lang="en-US" dirty="0"/>
              <a:t>ACR5 = Acronym 5</a:t>
            </a:r>
            <a:br>
              <a:rPr lang="en-US" dirty="0"/>
            </a:br>
            <a:r>
              <a:rPr lang="en-US" dirty="0"/>
              <a:t>ACR6 = Acronym 6</a:t>
            </a:r>
            <a:br>
              <a:rPr lang="en-US" dirty="0"/>
            </a:br>
            <a:r>
              <a:rPr lang="en-US" dirty="0"/>
              <a:t>ACR7 = Acronym 7</a:t>
            </a:r>
            <a:br>
              <a:rPr lang="en-US" dirty="0"/>
            </a:br>
            <a:r>
              <a:rPr lang="en-US" dirty="0"/>
              <a:t>ACR8 = Acronym 8</a:t>
            </a:r>
          </a:p>
        </p:txBody>
      </p:sp>
    </p:spTree>
  </p:cSld>
  <p:clrMapOvr>
    <a:masterClrMapping/>
  </p:clrMapOvr>
  <p:extLst>
    <p:ext uri="{DCECCB84-F9BA-43D5-87BE-67443E8EF086}">
      <p15:sldGuideLst xmlns:p15="http://schemas.microsoft.com/office/powerpoint/2012/main">
        <p15:guide id="1" pos="192" userDrawn="1">
          <p15:clr>
            <a:srgbClr val="FBAE40"/>
          </p15:clr>
        </p15:guide>
        <p15:guide id="2" orient="horz" pos="552" userDrawn="1">
          <p15:clr>
            <a:srgbClr val="FBAE40"/>
          </p15:clr>
        </p15:guide>
        <p15:guide id="3"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D_Lef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7" name="Content Placeholder 6"/>
          <p:cNvSpPr>
            <a:spLocks noGrp="1"/>
          </p:cNvSpPr>
          <p:nvPr>
            <p:ph sz="quarter" idx="15" hasCustomPrompt="1"/>
          </p:nvPr>
        </p:nvSpPr>
        <p:spPr>
          <a:xfrm>
            <a:off x="304795" y="1225566"/>
            <a:ext cx="5715004" cy="4798717"/>
          </a:xfrm>
          <a:prstGeom prst="rect">
            <a:avLst/>
          </a:prstGeom>
        </p:spPr>
        <p:txBody>
          <a:bodyPr vert="horz"/>
          <a:lstStyle>
            <a:lvl1pPr marL="169863" indent="-169863">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dirty="0"/>
              <a:t>Click Icon to Add Picture</a:t>
            </a:r>
          </a:p>
        </p:txBody>
      </p:sp>
    </p:spTree>
    <p:extLst>
      <p:ext uri="{BB962C8B-B14F-4D97-AF65-F5344CB8AC3E}">
        <p14:creationId xmlns:p14="http://schemas.microsoft.com/office/powerpoint/2010/main" val="1401457567"/>
      </p:ext>
    </p:extLst>
  </p:cSld>
  <p:clrMapOvr>
    <a:masterClrMapping/>
  </p:clrMapOvr>
  <p:extLst>
    <p:ext uri="{DCECCB84-F9BA-43D5-87BE-67443E8EF086}">
      <p15:sldGuideLst xmlns:p15="http://schemas.microsoft.com/office/powerpoint/2012/main">
        <p15:guide id="1" pos="192" userDrawn="1">
          <p15:clr>
            <a:srgbClr val="FBAE40"/>
          </p15:clr>
        </p15:guide>
        <p15:guide id="2" orient="horz" pos="552" userDrawn="1">
          <p15:clr>
            <a:srgbClr val="FBAE40"/>
          </p15:clr>
        </p15:guide>
        <p15:guide id="3" orient="horz" pos="81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E_Righ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10" name="Content Placeholder 6"/>
          <p:cNvSpPr>
            <a:spLocks noGrp="1"/>
          </p:cNvSpPr>
          <p:nvPr>
            <p:ph sz="quarter" idx="15" hasCustomPrompt="1"/>
          </p:nvPr>
        </p:nvSpPr>
        <p:spPr>
          <a:xfrm>
            <a:off x="5966231" y="1225566"/>
            <a:ext cx="5746797" cy="4798717"/>
          </a:xfrm>
          <a:prstGeom prst="rect">
            <a:avLst/>
          </a:prstGeom>
        </p:spPr>
        <p:txBody>
          <a:bodyPr vert="horz"/>
          <a:lstStyle>
            <a:lvl1pPr marL="169863" indent="-169863">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12" name="Picture Placeholder 2"/>
          <p:cNvSpPr>
            <a:spLocks noGrp="1"/>
          </p:cNvSpPr>
          <p:nvPr>
            <p:ph type="pic" sz="quarter" idx="18" hasCustomPrompt="1"/>
          </p:nvPr>
        </p:nvSpPr>
        <p:spPr>
          <a:xfrm>
            <a:off x="304798" y="1225424"/>
            <a:ext cx="5480479" cy="4798998"/>
          </a:xfrm>
          <a:prstGeom prst="rect">
            <a:avLst/>
          </a:prstGeom>
        </p:spPr>
        <p:txBody>
          <a:bodyPr/>
          <a:lstStyle>
            <a:lvl1pPr marL="0" indent="0">
              <a:buFontTx/>
              <a:buNone/>
              <a:defRPr sz="1800"/>
            </a:lvl1pPr>
          </a:lstStyle>
          <a:p>
            <a:r>
              <a:rPr lang="en-US" dirty="0"/>
              <a:t>Click Icon to Add Picture</a:t>
            </a:r>
          </a:p>
        </p:txBody>
      </p:sp>
    </p:spTree>
    <p:extLst>
      <p:ext uri="{BB962C8B-B14F-4D97-AF65-F5344CB8AC3E}">
        <p14:creationId xmlns:p14="http://schemas.microsoft.com/office/powerpoint/2010/main" val="1132077481"/>
      </p:ext>
    </p:extLst>
  </p:cSld>
  <p:clrMapOvr>
    <a:masterClrMapping/>
  </p:clrMapOvr>
  <p:extLst>
    <p:ext uri="{DCECCB84-F9BA-43D5-87BE-67443E8EF086}">
      <p15:sldGuideLst xmlns:p15="http://schemas.microsoft.com/office/powerpoint/2012/main">
        <p15:guide id="1" pos="192" userDrawn="1">
          <p15:clr>
            <a:srgbClr val="FBAE40"/>
          </p15:clr>
        </p15:guide>
        <p15:guide id="2" orient="horz" pos="552" userDrawn="1">
          <p15:clr>
            <a:srgbClr val="FBAE40"/>
          </p15:clr>
        </p15:guide>
        <p15:guide id="3" orient="horz" pos="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F_Quad_Char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cxnSp>
        <p:nvCxnSpPr>
          <p:cNvPr id="13" name="Straight Connector 12"/>
          <p:cNvCxnSpPr/>
          <p:nvPr/>
        </p:nvCxnSpPr>
        <p:spPr>
          <a:xfrm flipH="1">
            <a:off x="6102445" y="1205816"/>
            <a:ext cx="255" cy="4893307"/>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04798" y="3641651"/>
            <a:ext cx="11497457" cy="639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 Placeholder 17"/>
          <p:cNvSpPr>
            <a:spLocks noGrp="1"/>
          </p:cNvSpPr>
          <p:nvPr>
            <p:ph type="body" sz="quarter" idx="15"/>
          </p:nvPr>
        </p:nvSpPr>
        <p:spPr>
          <a:xfrm>
            <a:off x="304798" y="1205815"/>
            <a:ext cx="5691268" cy="2366552"/>
          </a:xfrm>
          <a:prstGeom prst="rect">
            <a:avLst/>
          </a:prstGeom>
        </p:spPr>
        <p:txBody>
          <a:bodyPr vert="horz"/>
          <a:lstStyle>
            <a:lvl1pPr marL="120650" indent="-104775">
              <a:tabLst/>
              <a:defRPr sz="1400"/>
            </a:lvl1pPr>
            <a:lvl2pPr marL="339725" indent="-169863">
              <a:defRPr sz="1400"/>
            </a:lvl2pPr>
            <a:lvl3pPr marL="565150" indent="-112713">
              <a:defRPr sz="1400"/>
            </a:lvl3pPr>
            <a:lvl4pPr marL="862013" indent="-169863">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17"/>
          <p:cNvSpPr>
            <a:spLocks noGrp="1"/>
          </p:cNvSpPr>
          <p:nvPr>
            <p:ph type="body" sz="quarter" idx="18"/>
          </p:nvPr>
        </p:nvSpPr>
        <p:spPr>
          <a:xfrm>
            <a:off x="6209078" y="1205815"/>
            <a:ext cx="5593177" cy="2366552"/>
          </a:xfrm>
          <a:prstGeom prst="rect">
            <a:avLst/>
          </a:prstGeom>
        </p:spPr>
        <p:txBody>
          <a:bodyPr vert="horz"/>
          <a:lstStyle>
            <a:lvl1pPr marL="120650" indent="-104775">
              <a:tabLst/>
              <a:defRPr sz="1400"/>
            </a:lvl1pPr>
            <a:lvl2pPr marL="339725" indent="-169863">
              <a:defRPr sz="1400"/>
            </a:lvl2pPr>
            <a:lvl3pPr marL="565150" indent="-112713">
              <a:defRPr sz="1400"/>
            </a:lvl3pPr>
            <a:lvl4pPr marL="862013" indent="-169863">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7"/>
          <p:cNvSpPr>
            <a:spLocks noGrp="1"/>
          </p:cNvSpPr>
          <p:nvPr>
            <p:ph type="body" sz="quarter" idx="19"/>
          </p:nvPr>
        </p:nvSpPr>
        <p:spPr>
          <a:xfrm>
            <a:off x="304798" y="3693647"/>
            <a:ext cx="5691268" cy="2404751"/>
          </a:xfrm>
          <a:prstGeom prst="rect">
            <a:avLst/>
          </a:prstGeom>
        </p:spPr>
        <p:txBody>
          <a:bodyPr vert="horz"/>
          <a:lstStyle>
            <a:lvl1pPr marL="112713" indent="-112713">
              <a:tabLst/>
              <a:defRPr sz="1400"/>
            </a:lvl1pPr>
            <a:lvl2pPr marL="339725" indent="-169863">
              <a:defRPr sz="1400"/>
            </a:lvl2pPr>
            <a:lvl3pPr marL="565150" indent="-112713">
              <a:defRPr sz="1400"/>
            </a:lvl3pPr>
            <a:lvl4pPr marL="862013" indent="-169863">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p:cNvSpPr>
            <a:spLocks noGrp="1"/>
          </p:cNvSpPr>
          <p:nvPr>
            <p:ph type="body" sz="quarter" idx="20"/>
          </p:nvPr>
        </p:nvSpPr>
        <p:spPr>
          <a:xfrm>
            <a:off x="6209078" y="3693647"/>
            <a:ext cx="5593177" cy="2404751"/>
          </a:xfrm>
          <a:prstGeom prst="rect">
            <a:avLst/>
          </a:prstGeom>
        </p:spPr>
        <p:txBody>
          <a:bodyPr vert="horz"/>
          <a:lstStyle>
            <a:lvl1pPr marL="112713" indent="-112713">
              <a:tabLst/>
              <a:defRPr sz="1400"/>
            </a:lvl1pPr>
            <a:lvl2pPr marL="339725" indent="-169863">
              <a:defRPr sz="1400"/>
            </a:lvl2pPr>
            <a:lvl3pPr marL="565150" indent="-112713">
              <a:defRPr sz="1400"/>
            </a:lvl3pPr>
            <a:lvl4pPr marL="862013" indent="-169863">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Tree>
  </p:cSld>
  <p:clrMapOvr>
    <a:masterClrMapping/>
  </p:clrMapOvr>
  <p:extLst>
    <p:ext uri="{DCECCB84-F9BA-43D5-87BE-67443E8EF086}">
      <p15:sldGuideLst xmlns:p15="http://schemas.microsoft.com/office/powerpoint/2012/main">
        <p15:guide id="1" pos="192" userDrawn="1">
          <p15:clr>
            <a:srgbClr val="FBAE40"/>
          </p15:clr>
        </p15:guide>
        <p15:guide id="2" orient="horz" pos="552" userDrawn="1">
          <p15:clr>
            <a:srgbClr val="FBAE40"/>
          </p15:clr>
        </p15:guide>
        <p15:guide id="3" orient="horz" pos="81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G_Compare_Contrast">
    <p:spTree>
      <p:nvGrpSpPr>
        <p:cNvPr id="1" name=""/>
        <p:cNvGrpSpPr/>
        <p:nvPr/>
      </p:nvGrpSpPr>
      <p:grpSpPr>
        <a:xfrm>
          <a:off x="0" y="0"/>
          <a:ext cx="0" cy="0"/>
          <a:chOff x="0" y="0"/>
          <a:chExt cx="0" cy="0"/>
        </a:xfrm>
      </p:grpSpPr>
      <p:cxnSp>
        <p:nvCxnSpPr>
          <p:cNvPr id="8" name="Straight Connector 7"/>
          <p:cNvCxnSpPr/>
          <p:nvPr/>
        </p:nvCxnSpPr>
        <p:spPr>
          <a:xfrm>
            <a:off x="6106341" y="3744347"/>
            <a:ext cx="0" cy="2345875"/>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 Placeholder 17"/>
          <p:cNvSpPr>
            <a:spLocks noGrp="1"/>
          </p:cNvSpPr>
          <p:nvPr>
            <p:ph type="body" sz="quarter" idx="15"/>
          </p:nvPr>
        </p:nvSpPr>
        <p:spPr>
          <a:xfrm>
            <a:off x="304799" y="1197639"/>
            <a:ext cx="11477472" cy="2366552"/>
          </a:xfrm>
          <a:prstGeom prst="rect">
            <a:avLst/>
          </a:prstGeom>
        </p:spPr>
        <p:txBody>
          <a:bodyPr vert="horz"/>
          <a:lstStyle>
            <a:lvl1pPr marL="120650" indent="-109538">
              <a:tabLst/>
              <a:defRPr sz="1600"/>
            </a:lvl1pPr>
            <a:lvl2pPr marL="339725" indent="-169863">
              <a:defRPr sz="1600"/>
            </a:lvl2pPr>
            <a:lvl3pPr marL="565150" indent="-112713">
              <a:defRPr sz="1600"/>
            </a:lvl3pPr>
            <a:lvl4pPr marL="862013" indent="-169863">
              <a:defRPr sz="1600"/>
            </a:lvl4pPr>
            <a:lvl5pPr>
              <a:defRPr sz="1600"/>
            </a:lvl5pPr>
          </a:lstStyle>
          <a:p>
            <a:pPr lvl="0"/>
            <a:r>
              <a:rPr lang="en-US"/>
              <a:t>Click to edit Master text styles</a:t>
            </a:r>
          </a:p>
        </p:txBody>
      </p:sp>
      <p:sp>
        <p:nvSpPr>
          <p:cNvPr id="11" name="Text Placeholder 17"/>
          <p:cNvSpPr>
            <a:spLocks noGrp="1"/>
          </p:cNvSpPr>
          <p:nvPr>
            <p:ph type="body" sz="quarter" idx="19"/>
          </p:nvPr>
        </p:nvSpPr>
        <p:spPr>
          <a:xfrm>
            <a:off x="304798" y="3685471"/>
            <a:ext cx="5615759" cy="2404751"/>
          </a:xfrm>
          <a:prstGeom prst="rect">
            <a:avLst/>
          </a:prstGeom>
        </p:spPr>
        <p:txBody>
          <a:bodyPr vert="horz"/>
          <a:lstStyle>
            <a:lvl1pPr marL="120650" indent="-120650">
              <a:tabLst/>
              <a:defRPr sz="1400"/>
            </a:lvl1pPr>
            <a:lvl2pPr marL="339725" indent="-169863">
              <a:defRPr sz="1400"/>
            </a:lvl2pPr>
            <a:lvl3pPr marL="565150" indent="-112713">
              <a:defRPr sz="1400"/>
            </a:lvl3pPr>
            <a:lvl4pPr marL="862013" indent="-169863">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7"/>
          <p:cNvSpPr>
            <a:spLocks noGrp="1"/>
          </p:cNvSpPr>
          <p:nvPr>
            <p:ph type="body" sz="quarter" idx="20"/>
          </p:nvPr>
        </p:nvSpPr>
        <p:spPr>
          <a:xfrm>
            <a:off x="6292127" y="3685471"/>
            <a:ext cx="5490143" cy="2404751"/>
          </a:xfrm>
          <a:prstGeom prst="rect">
            <a:avLst/>
          </a:prstGeom>
        </p:spPr>
        <p:txBody>
          <a:bodyPr vert="horz"/>
          <a:lstStyle>
            <a:lvl1pPr marL="120650" indent="-120650">
              <a:tabLst/>
              <a:defRPr sz="1400"/>
            </a:lvl1pPr>
            <a:lvl2pPr marL="339725" indent="-169863">
              <a:defRPr sz="1400"/>
            </a:lvl2pPr>
            <a:lvl3pPr marL="565150" indent="-112713">
              <a:defRPr sz="1400"/>
            </a:lvl3pPr>
            <a:lvl4pPr marL="862013" indent="-169863">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itle 1"/>
          <p:cNvSpPr>
            <a:spLocks noGrp="1"/>
          </p:cNvSpPr>
          <p:nvPr>
            <p:ph type="title" hasCustomPrompt="1"/>
          </p:nvPr>
        </p:nvSpPr>
        <p:spPr>
          <a:xfrm>
            <a:off x="304799" y="233088"/>
            <a:ext cx="1036819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5"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8"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H_Risk Format_Corner Image">
    <p:spTree>
      <p:nvGrpSpPr>
        <p:cNvPr id="1" name=""/>
        <p:cNvGrpSpPr/>
        <p:nvPr/>
      </p:nvGrpSpPr>
      <p:grpSpPr>
        <a:xfrm>
          <a:off x="0" y="0"/>
          <a:ext cx="0" cy="0"/>
          <a:chOff x="0" y="0"/>
          <a:chExt cx="0" cy="0"/>
        </a:xfrm>
      </p:grpSpPr>
      <p:pic>
        <p:nvPicPr>
          <p:cNvPr id="8" name="Picture 7" descr="CCEO Risk Format_P8sample_crosshatch.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231067" y="814686"/>
            <a:ext cx="2979367" cy="1867301"/>
          </a:xfrm>
          <a:prstGeom prst="rect">
            <a:avLst/>
          </a:prstGeom>
        </p:spPr>
      </p:pic>
      <p:sp>
        <p:nvSpPr>
          <p:cNvPr id="11" name="Content Placeholder 6"/>
          <p:cNvSpPr>
            <a:spLocks noGrp="1"/>
          </p:cNvSpPr>
          <p:nvPr>
            <p:ph sz="quarter" idx="17"/>
          </p:nvPr>
        </p:nvSpPr>
        <p:spPr>
          <a:xfrm>
            <a:off x="304798" y="1233557"/>
            <a:ext cx="7647297" cy="4794684"/>
          </a:xfrm>
          <a:prstGeom prst="rect">
            <a:avLst/>
          </a:prstGeom>
        </p:spPr>
        <p:txBody>
          <a:bodyPr vert="horz"/>
          <a:lstStyle>
            <a:lvl1pPr marL="180975" indent="-169863">
              <a:buSzPct val="130000"/>
              <a:tabLst/>
              <a:defRPr sz="1600"/>
            </a:lvl1pPr>
            <a:lvl2pPr marL="517525" indent="-227013">
              <a:defRPr sz="1400"/>
            </a:lvl2pPr>
            <a:lvl3pPr marL="800100" indent="-176213">
              <a:buSzPct val="125000"/>
              <a:defRPr sz="1400"/>
            </a:lvl3pPr>
            <a:lvl4pPr marL="1201738" indent="-228600">
              <a:defRPr sz="1400"/>
            </a:lvl4pPr>
            <a:lvl5pPr marL="1430338" indent="-176213">
              <a:buFont typeface="Arial"/>
              <a:buChar cha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p:cNvSpPr>
            <a:spLocks noGrp="1"/>
          </p:cNvSpPr>
          <p:nvPr>
            <p:ph type="title" hasCustomPrompt="1"/>
          </p:nvPr>
        </p:nvSpPr>
        <p:spPr>
          <a:xfrm>
            <a:off x="304799" y="233088"/>
            <a:ext cx="1036819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2"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3" name="Text Placeholder 10"/>
          <p:cNvSpPr>
            <a:spLocks noGrp="1"/>
          </p:cNvSpPr>
          <p:nvPr>
            <p:ph type="body" sz="quarter" idx="18"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I_Risk Format_Large Image">
    <p:spTree>
      <p:nvGrpSpPr>
        <p:cNvPr id="1" name=""/>
        <p:cNvGrpSpPr/>
        <p:nvPr/>
      </p:nvGrpSpPr>
      <p:grpSpPr>
        <a:xfrm>
          <a:off x="0" y="0"/>
          <a:ext cx="0" cy="0"/>
          <a:chOff x="0" y="0"/>
          <a:chExt cx="0" cy="0"/>
        </a:xfrm>
      </p:grpSpPr>
      <p:sp>
        <p:nvSpPr>
          <p:cNvPr id="8" name="Content Placeholder 6"/>
          <p:cNvSpPr>
            <a:spLocks noGrp="1"/>
          </p:cNvSpPr>
          <p:nvPr>
            <p:ph sz="quarter" idx="17" hasCustomPrompt="1"/>
          </p:nvPr>
        </p:nvSpPr>
        <p:spPr>
          <a:xfrm>
            <a:off x="304798" y="1134320"/>
            <a:ext cx="4954140" cy="4861367"/>
          </a:xfrm>
          <a:prstGeom prst="rect">
            <a:avLst/>
          </a:prstGeom>
        </p:spPr>
        <p:txBody>
          <a:bodyPr vert="horz"/>
          <a:lstStyle>
            <a:lvl1pPr marL="180975" indent="-180975">
              <a:buSzPct val="130000"/>
              <a:tabLst/>
              <a:defRPr sz="1600"/>
            </a:lvl1pPr>
            <a:lvl2pPr marL="517525" indent="-227013">
              <a:defRPr sz="1400"/>
            </a:lvl2pPr>
            <a:lvl3pPr marL="800100" indent="-176213">
              <a:buSzPct val="125000"/>
              <a:defRPr sz="1400"/>
            </a:lvl3pPr>
            <a:lvl4pPr marL="1201738" indent="-228600">
              <a:defRPr sz="1400"/>
            </a:lvl4pPr>
            <a:lvl5pPr marL="1430338" indent="-176213">
              <a:buFont typeface="Arial"/>
              <a:buChar char="•"/>
              <a:defRPr sz="1400" baseline="0"/>
            </a:lvl5pPr>
          </a:lstStyle>
          <a:p>
            <a:r>
              <a:rPr lang="en-US" dirty="0"/>
              <a:t>Bullet 1 level – Bullet 130% size text – Black, 16 point Arial</a:t>
            </a:r>
          </a:p>
          <a:p>
            <a:pPr lvl="1"/>
            <a:r>
              <a:rPr lang="en-US" dirty="0"/>
              <a:t>Bullet 2 level – 14 point Arial Italic</a:t>
            </a:r>
          </a:p>
          <a:p>
            <a:pPr lvl="2"/>
            <a:r>
              <a:rPr lang="en-US" dirty="0"/>
              <a:t>Bullet 3 level – Bullet 125% size text – 14 point Arial</a:t>
            </a:r>
          </a:p>
          <a:p>
            <a:pPr lvl="3"/>
            <a:r>
              <a:rPr lang="en-US" dirty="0"/>
              <a:t>Bullet 4 level – 14 point Arial Italic</a:t>
            </a:r>
          </a:p>
          <a:p>
            <a:pPr lvl="4"/>
            <a:r>
              <a:rPr lang="en-US" dirty="0"/>
              <a:t>Bullet 5 level – Bullet 100% size text – 14 point Arial</a:t>
            </a:r>
          </a:p>
        </p:txBody>
      </p:sp>
      <p:pic>
        <p:nvPicPr>
          <p:cNvPr id="9" name="Picture 8" descr="CCEO Risk Format_P8sample_crosshatch.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12204" y="1134532"/>
            <a:ext cx="6164275" cy="4564685"/>
          </a:xfrm>
          <a:prstGeom prst="rect">
            <a:avLst/>
          </a:prstGeom>
        </p:spPr>
      </p:pic>
      <p:grpSp>
        <p:nvGrpSpPr>
          <p:cNvPr id="2" name="Group 1"/>
          <p:cNvGrpSpPr/>
          <p:nvPr/>
        </p:nvGrpSpPr>
        <p:grpSpPr>
          <a:xfrm>
            <a:off x="5412205" y="5777499"/>
            <a:ext cx="6145364" cy="220573"/>
            <a:chOff x="4333069" y="5714104"/>
            <a:chExt cx="4609023" cy="220573"/>
          </a:xfrm>
        </p:grpSpPr>
        <p:sp>
          <p:nvSpPr>
            <p:cNvPr id="11" name="Rectangle 10"/>
            <p:cNvSpPr/>
            <p:nvPr/>
          </p:nvSpPr>
          <p:spPr>
            <a:xfrm>
              <a:off x="4333069" y="5748518"/>
              <a:ext cx="228600" cy="152400"/>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p:nvSpPr>
          <p:spPr>
            <a:xfrm>
              <a:off x="6987786" y="5748724"/>
              <a:ext cx="228600" cy="152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TextBox 12"/>
            <p:cNvSpPr txBox="1"/>
            <p:nvPr/>
          </p:nvSpPr>
          <p:spPr>
            <a:xfrm>
              <a:off x="4544208" y="5714104"/>
              <a:ext cx="4397884" cy="220573"/>
            </a:xfrm>
            <a:prstGeom prst="rect">
              <a:avLst/>
            </a:prstGeom>
            <a:noFill/>
          </p:spPr>
          <p:txBody>
            <a:bodyPr wrap="square" rtlCol="0">
              <a:spAutoFit/>
            </a:bodyPr>
            <a:lstStyle/>
            <a:p>
              <a:pPr>
                <a:lnSpc>
                  <a:spcPts val="1000"/>
                </a:lnSpc>
                <a:tabLst>
                  <a:tab pos="2630488" algn="l"/>
                </a:tabLst>
              </a:pPr>
              <a:r>
                <a:rPr lang="en-US" sz="900" dirty="0"/>
                <a:t>Current risk assessment with uncertainty	Expected risk assessment with	proposed mitigation</a:t>
              </a:r>
            </a:p>
          </p:txBody>
        </p:sp>
      </p:grpSp>
      <p:sp>
        <p:nvSpPr>
          <p:cNvPr id="18" name="Title 1"/>
          <p:cNvSpPr>
            <a:spLocks noGrp="1"/>
          </p:cNvSpPr>
          <p:nvPr>
            <p:ph type="title" hasCustomPrompt="1"/>
          </p:nvPr>
        </p:nvSpPr>
        <p:spPr>
          <a:xfrm>
            <a:off x="304799" y="233088"/>
            <a:ext cx="1036819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6"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20" name="Text Placeholder 10"/>
          <p:cNvSpPr>
            <a:spLocks noGrp="1"/>
          </p:cNvSpPr>
          <p:nvPr>
            <p:ph type="body" sz="quarter" idx="18"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4.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5.jpe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p:nvSpPr>
        <p:spPr>
          <a:xfrm>
            <a:off x="273897" y="6642556"/>
            <a:ext cx="924983" cy="215444"/>
          </a:xfrm>
          <a:prstGeom prst="rect">
            <a:avLst/>
          </a:prstGeom>
          <a:noFill/>
        </p:spPr>
        <p:txBody>
          <a:bodyPr wrap="square" rtlCol="0">
            <a:spAutoFit/>
          </a:bodyPr>
          <a:lstStyle/>
          <a:p>
            <a:pPr algn="l"/>
            <a:fld id="{C14145BE-CC18-4145-962A-7F02CD48E99F}" type="slidenum">
              <a:rPr lang="en-US" sz="800" smtClean="0"/>
              <a:pPr algn="l"/>
              <a:t>‹#›</a:t>
            </a:fld>
            <a:endParaRPr lang="en-US" sz="800" dirty="0"/>
          </a:p>
        </p:txBody>
      </p:sp>
      <p:pic>
        <p:nvPicPr>
          <p:cNvPr id="2" name="Picture 1"/>
          <p:cNvPicPr>
            <a:picLocks noChangeAspect="1"/>
          </p:cNvPicPr>
          <p:nvPr/>
        </p:nvPicPr>
        <p:blipFill>
          <a:blip r:embed="rId13"/>
          <a:stretch>
            <a:fillRect/>
          </a:stretch>
        </p:blipFill>
        <p:spPr>
          <a:xfrm>
            <a:off x="0" y="1"/>
            <a:ext cx="12192000" cy="6857999"/>
          </a:xfrm>
          <a:prstGeom prst="rect">
            <a:avLst/>
          </a:prstGeom>
        </p:spPr>
      </p:pic>
    </p:spTree>
    <p:extLst>
      <p:ext uri="{BB962C8B-B14F-4D97-AF65-F5344CB8AC3E}">
        <p14:creationId xmlns:p14="http://schemas.microsoft.com/office/powerpoint/2010/main" val="4278058439"/>
      </p:ext>
    </p:extLst>
  </p:cSld>
  <p:clrMap bg1="lt1" tx1="dk1" bg2="lt2" tx2="dk2" accent1="accent1" accent2="accent2" accent3="accent3" accent4="accent4" accent5="accent5" accent6="accent6" hlink="hlink" folHlink="folHlink"/>
  <p:sldLayoutIdLst>
    <p:sldLayoutId id="2147484889" r:id="rId1"/>
    <p:sldLayoutId id="2147484890" r:id="rId2"/>
    <p:sldLayoutId id="2147484923" r:id="rId3"/>
    <p:sldLayoutId id="2147484892" r:id="rId4"/>
    <p:sldLayoutId id="2147484894" r:id="rId5"/>
    <p:sldLayoutId id="2147484924" r:id="rId6"/>
    <p:sldLayoutId id="2147484919" r:id="rId7"/>
    <p:sldLayoutId id="2147484920" r:id="rId8"/>
    <p:sldLayoutId id="2147484921" r:id="rId9"/>
    <p:sldLayoutId id="2147484922" r:id="rId10"/>
    <p:sldLayoutId id="2147484913" r:id="rId11"/>
  </p:sldLayoutIdLst>
  <p:txStyles>
    <p:titleStyle>
      <a:lvl1pPr algn="l" defTabSz="457200" rtl="0" eaLnBrk="1" latinLnBrk="0" hangingPunct="1">
        <a:spcBef>
          <a:spcPct val="0"/>
        </a:spcBef>
        <a:buNone/>
        <a:defRPr sz="2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p:nvSpPr>
        <p:spPr>
          <a:xfrm>
            <a:off x="273897" y="6642556"/>
            <a:ext cx="924983" cy="215444"/>
          </a:xfrm>
          <a:prstGeom prst="rect">
            <a:avLst/>
          </a:prstGeom>
          <a:noFill/>
        </p:spPr>
        <p:txBody>
          <a:bodyPr wrap="square" rtlCol="0">
            <a:spAutoFit/>
          </a:bodyPr>
          <a:lstStyle/>
          <a:p>
            <a:pPr algn="l"/>
            <a:fld id="{C14145BE-CC18-4145-962A-7F02CD48E99F}" type="slidenum">
              <a:rPr lang="en-US" sz="800" smtClean="0"/>
              <a:pPr algn="l"/>
              <a:t>‹#›</a:t>
            </a:fld>
            <a:endParaRPr lang="en-US" sz="800" dirty="0"/>
          </a:p>
        </p:txBody>
      </p:sp>
      <p:pic>
        <p:nvPicPr>
          <p:cNvPr id="2" name="Picture 1"/>
          <p:cNvPicPr>
            <a:picLocks noChangeAspect="1"/>
          </p:cNvPicPr>
          <p:nvPr/>
        </p:nvPicPr>
        <p:blipFill>
          <a:blip r:embed="rId13"/>
          <a:stretch>
            <a:fillRect/>
          </a:stretch>
        </p:blipFill>
        <p:spPr>
          <a:xfrm>
            <a:off x="0" y="1"/>
            <a:ext cx="12192000" cy="6857999"/>
          </a:xfrm>
          <a:prstGeom prst="rect">
            <a:avLst/>
          </a:prstGeom>
        </p:spPr>
      </p:pic>
      <p:sp>
        <p:nvSpPr>
          <p:cNvPr id="4" name="Text Placeholder 4"/>
          <p:cNvSpPr txBox="1">
            <a:spLocks/>
          </p:cNvSpPr>
          <p:nvPr/>
        </p:nvSpPr>
        <p:spPr>
          <a:xfrm>
            <a:off x="0" y="0"/>
            <a:ext cx="12192000" cy="233088"/>
          </a:xfrm>
          <a:prstGeom prst="rect">
            <a:avLst/>
          </a:prstGeom>
        </p:spPr>
        <p:txBody>
          <a:bodyPr/>
          <a:lstStyle>
            <a:lvl1pPr marL="0" indent="0" algn="ctr" defTabSz="457200" rtl="0" eaLnBrk="1" latinLnBrk="0" hangingPunct="1">
              <a:spcBef>
                <a:spcPct val="20000"/>
              </a:spcBef>
              <a:buFont typeface="Arial"/>
              <a:buNone/>
              <a:defRPr sz="11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b="0" dirty="0"/>
              <a:t>TYPE</a:t>
            </a:r>
            <a:r>
              <a:rPr lang="en-US" sz="1100" b="0" baseline="0" dirty="0"/>
              <a:t> SECURITY MARKING(S) IN SLIDE MASTER</a:t>
            </a:r>
            <a:br>
              <a:rPr lang="en-US" sz="1100" b="0" baseline="0" dirty="0"/>
            </a:br>
            <a:endParaRPr lang="en-US" sz="1100" b="0" dirty="0"/>
          </a:p>
        </p:txBody>
      </p:sp>
      <p:sp>
        <p:nvSpPr>
          <p:cNvPr id="5" name="Text Placeholder 4"/>
          <p:cNvSpPr txBox="1">
            <a:spLocks/>
          </p:cNvSpPr>
          <p:nvPr/>
        </p:nvSpPr>
        <p:spPr>
          <a:xfrm>
            <a:off x="0" y="6593176"/>
            <a:ext cx="12192000" cy="216062"/>
          </a:xfrm>
          <a:prstGeom prst="rect">
            <a:avLst/>
          </a:prstGeom>
        </p:spPr>
        <p:txBody>
          <a:bodyPr/>
          <a:lstStyle>
            <a:lvl1pPr marL="0" indent="0" algn="ctr" defTabSz="457200" rtl="0" eaLnBrk="1" latinLnBrk="0" hangingPunct="1">
              <a:spcBef>
                <a:spcPct val="20000"/>
              </a:spcBef>
              <a:buFont typeface="Arial"/>
              <a:buNone/>
              <a:defRPr sz="11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b="0" dirty="0"/>
              <a:t>TYPE</a:t>
            </a:r>
            <a:r>
              <a:rPr lang="en-US" sz="1100" b="0" baseline="0" dirty="0"/>
              <a:t> SECURITY MARKING(S) IN SLIDE MASTER</a:t>
            </a:r>
            <a:br>
              <a:rPr lang="en-US" sz="1100" b="0" baseline="0"/>
            </a:br>
            <a:endParaRPr lang="en-US" sz="1100" b="0" dirty="0"/>
          </a:p>
        </p:txBody>
      </p:sp>
    </p:spTree>
    <p:extLst>
      <p:ext uri="{BB962C8B-B14F-4D97-AF65-F5344CB8AC3E}">
        <p14:creationId xmlns:p14="http://schemas.microsoft.com/office/powerpoint/2010/main" val="1954762725"/>
      </p:ext>
    </p:extLst>
  </p:cSld>
  <p:clrMap bg1="lt1" tx1="dk1" bg2="lt2" tx2="dk2" accent1="accent1" accent2="accent2" accent3="accent3" accent4="accent4" accent5="accent5" accent6="accent6" hlink="hlink" folHlink="folHlink"/>
  <p:sldLayoutIdLst>
    <p:sldLayoutId id="2147484902" r:id="rId1"/>
    <p:sldLayoutId id="2147484903" r:id="rId2"/>
    <p:sldLayoutId id="2147484925" r:id="rId3"/>
    <p:sldLayoutId id="2147484905" r:id="rId4"/>
    <p:sldLayoutId id="2147484906" r:id="rId5"/>
    <p:sldLayoutId id="2147484916" r:id="rId6"/>
    <p:sldLayoutId id="2147484926" r:id="rId7"/>
    <p:sldLayoutId id="2147484927" r:id="rId8"/>
    <p:sldLayoutId id="2147484928" r:id="rId9"/>
    <p:sldLayoutId id="2147484929" r:id="rId10"/>
    <p:sldLayoutId id="2147484914" r:id="rId11"/>
  </p:sldLayoutIdLst>
  <p:txStyles>
    <p:titleStyle>
      <a:lvl1pPr algn="l" defTabSz="457200" rtl="0" eaLnBrk="1" latinLnBrk="0" hangingPunct="1">
        <a:spcBef>
          <a:spcPct val="0"/>
        </a:spcBef>
        <a:buNone/>
        <a:defRPr sz="2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304800" y="6642556"/>
            <a:ext cx="1016000" cy="215444"/>
          </a:xfrm>
          <a:prstGeom prst="rect">
            <a:avLst/>
          </a:prstGeom>
          <a:noFill/>
        </p:spPr>
        <p:txBody>
          <a:bodyPr wrap="square" rtlCol="0">
            <a:spAutoFit/>
          </a:bodyPr>
          <a:lstStyle/>
          <a:p>
            <a:pPr algn="l"/>
            <a:fld id="{C14145BE-CC18-4145-962A-7F02CD48E99F}" type="slidenum">
              <a:rPr lang="en-US" sz="800" smtClean="0"/>
              <a:pPr algn="l"/>
              <a:t>‹#›</a:t>
            </a:fld>
            <a:endParaRPr lang="en-US" sz="8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7714132"/>
      </p:ext>
    </p:extLst>
  </p:cSld>
  <p:clrMap bg1="lt1" tx1="dk1" bg2="lt2" tx2="dk2" accent1="accent1" accent2="accent2" accent3="accent3" accent4="accent4" accent5="accent5" accent6="accent6" hlink="hlink" folHlink="folHlink"/>
  <p:sldLayoutIdLst>
    <p:sldLayoutId id="2147484885" r:id="rId1"/>
    <p:sldLayoutId id="2147484886" r:id="rId2"/>
    <p:sldLayoutId id="2147484887" r:id="rId3"/>
  </p:sldLayoutIdLst>
  <p:txStyles>
    <p:titleStyle>
      <a:lvl1pPr algn="l" defTabSz="457200" rtl="0" eaLnBrk="1" latinLnBrk="0" hangingPunct="1">
        <a:spcBef>
          <a:spcPct val="0"/>
        </a:spcBef>
        <a:buNone/>
        <a:defRPr sz="2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304800" y="6642556"/>
            <a:ext cx="1016000" cy="184666"/>
          </a:xfrm>
          <a:prstGeom prst="rect">
            <a:avLst/>
          </a:prstGeom>
          <a:noFill/>
        </p:spPr>
        <p:txBody>
          <a:bodyPr wrap="square" rtlCol="0">
            <a:spAutoFit/>
          </a:bodyPr>
          <a:lstStyle/>
          <a:p>
            <a:pPr algn="l"/>
            <a:fld id="{C14145BE-CC18-4145-962A-7F02CD48E99F}" type="slidenum">
              <a:rPr lang="en-US" sz="600" smtClean="0"/>
              <a:pPr algn="l"/>
              <a:t>‹#›</a:t>
            </a:fld>
            <a:endParaRPr lang="en-US" sz="600" dirty="0"/>
          </a:p>
        </p:txBody>
      </p:sp>
      <p:pic>
        <p:nvPicPr>
          <p:cNvPr id="5" name="Picture 4"/>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3198097607"/>
      </p:ext>
    </p:extLst>
  </p:cSld>
  <p:clrMap bg1="lt1" tx1="dk1" bg2="lt2" tx2="dk2" accent1="accent1" accent2="accent2" accent3="accent3" accent4="accent4" accent5="accent5" accent6="accent6" hlink="hlink" folHlink="folHlink"/>
  <p:sldLayoutIdLst>
    <p:sldLayoutId id="2147484931" r:id="rId1"/>
    <p:sldLayoutId id="2147484932" r:id="rId2"/>
    <p:sldLayoutId id="2147484933" r:id="rId3"/>
  </p:sldLayoutIdLst>
  <p:txStyles>
    <p:titleStyle>
      <a:lvl1pPr algn="l" defTabSz="342900" rtl="0" eaLnBrk="1" latinLnBrk="0" hangingPunct="1">
        <a:spcBef>
          <a:spcPct val="0"/>
        </a:spcBef>
        <a:buNone/>
        <a:defRPr sz="1950" kern="1200">
          <a:solidFill>
            <a:schemeClr val="tx1"/>
          </a:solidFill>
          <a:latin typeface="Arial"/>
          <a:ea typeface="+mj-ea"/>
          <a:cs typeface="Arial"/>
        </a:defRPr>
      </a:lvl1pPr>
    </p:titleStyle>
    <p:bodyStyle>
      <a:lvl1pPr marL="257175" indent="-257175" algn="l" defTabSz="342900" rtl="0" eaLnBrk="1" latinLnBrk="0" hangingPunct="1">
        <a:spcBef>
          <a:spcPct val="20000"/>
        </a:spcBef>
        <a:buFont typeface="Arial"/>
        <a:buChar char="•"/>
        <a:defRPr sz="1500" kern="1200">
          <a:solidFill>
            <a:schemeClr val="tx1"/>
          </a:solidFill>
          <a:latin typeface="Arial"/>
          <a:ea typeface="+mn-ea"/>
          <a:cs typeface="Arial"/>
        </a:defRPr>
      </a:lvl1pPr>
      <a:lvl2pPr marL="557213" indent="-214313" algn="l" defTabSz="342900" rtl="0" eaLnBrk="1" latinLnBrk="0" hangingPunct="1">
        <a:spcBef>
          <a:spcPct val="20000"/>
        </a:spcBef>
        <a:buFont typeface="Arial"/>
        <a:buChar char="–"/>
        <a:defRPr sz="1500" i="1" kern="1200">
          <a:solidFill>
            <a:schemeClr val="tx1"/>
          </a:solidFill>
          <a:latin typeface="Arial"/>
          <a:ea typeface="+mn-ea"/>
          <a:cs typeface="Arial"/>
        </a:defRPr>
      </a:lvl2pPr>
      <a:lvl3pPr marL="857250" indent="-171450" algn="l" defTabSz="342900" rtl="0" eaLnBrk="1" latinLnBrk="0" hangingPunct="1">
        <a:spcBef>
          <a:spcPct val="20000"/>
        </a:spcBef>
        <a:buFont typeface="Arial"/>
        <a:buChar char="•"/>
        <a:defRPr sz="15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500" i="1"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doi.org/10.3389/fphy.2021.744298"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35509" y="1247634"/>
            <a:ext cx="7299083" cy="1239457"/>
          </a:xfrm>
        </p:spPr>
        <p:txBody>
          <a:bodyPr/>
          <a:lstStyle/>
          <a:p>
            <a:r>
              <a:rPr lang="en-US" dirty="0">
                <a:effectLst/>
              </a:rPr>
              <a:t>Precipitating Energy Flux, Average Energy, and Hall Auroral Conductance from THEMIS All-Sky-Imagers during Two Substorms: Mesoscale Contributions </a:t>
            </a:r>
            <a:br>
              <a:rPr lang="en-US" dirty="0">
                <a:effectLst/>
              </a:rPr>
            </a:br>
            <a:endParaRPr lang="en-US" dirty="0">
              <a:effectLst/>
            </a:endParaRPr>
          </a:p>
        </p:txBody>
      </p:sp>
      <p:sp>
        <p:nvSpPr>
          <p:cNvPr id="3" name="Subtitle 2"/>
          <p:cNvSpPr>
            <a:spLocks noGrp="1"/>
          </p:cNvSpPr>
          <p:nvPr>
            <p:ph type="subTitle" idx="1"/>
          </p:nvPr>
        </p:nvSpPr>
        <p:spPr>
          <a:xfrm>
            <a:off x="4243389" y="2558521"/>
            <a:ext cx="6891203" cy="750921"/>
          </a:xfrm>
          <a:prstGeom prst="rect">
            <a:avLst/>
          </a:prstGeom>
        </p:spPr>
        <p:txBody>
          <a:bodyPr>
            <a:noAutofit/>
          </a:bodyPr>
          <a:lstStyle/>
          <a:p>
            <a:r>
              <a:rPr lang="en-US" sz="1800" dirty="0"/>
              <a:t>Christine Gabrielse</a:t>
            </a:r>
            <a:r>
              <a:rPr lang="en-US" sz="1800" baseline="30000" dirty="0"/>
              <a:t>1</a:t>
            </a:r>
          </a:p>
          <a:p>
            <a:r>
              <a:rPr lang="en-US" sz="1800" dirty="0"/>
              <a:t>Y. Nishimura</a:t>
            </a:r>
            <a:r>
              <a:rPr lang="en-US" sz="1800" baseline="30000" dirty="0"/>
              <a:t>2</a:t>
            </a:r>
            <a:r>
              <a:rPr lang="en-US" sz="1800" dirty="0"/>
              <a:t>, M. Chen</a:t>
            </a:r>
            <a:r>
              <a:rPr lang="en-US" sz="1800" baseline="30000" dirty="0"/>
              <a:t>1</a:t>
            </a:r>
            <a:r>
              <a:rPr lang="en-US" sz="1800" dirty="0"/>
              <a:t>, J. Hecht</a:t>
            </a:r>
            <a:r>
              <a:rPr lang="en-US" sz="1800" baseline="30000" dirty="0"/>
              <a:t>1</a:t>
            </a:r>
            <a:r>
              <a:rPr lang="en-US" sz="1800" dirty="0"/>
              <a:t>, </a:t>
            </a:r>
            <a:br>
              <a:rPr lang="en-US" sz="1800" dirty="0"/>
            </a:br>
            <a:r>
              <a:rPr lang="en-US" sz="1800" dirty="0"/>
              <a:t>S. R. Kaeppler</a:t>
            </a:r>
            <a:r>
              <a:rPr lang="en-US" sz="1800" baseline="30000" dirty="0"/>
              <a:t>3</a:t>
            </a:r>
            <a:r>
              <a:rPr lang="en-US" sz="1800" dirty="0"/>
              <a:t>, D. M. Gillies</a:t>
            </a:r>
            <a:r>
              <a:rPr lang="en-US" sz="1800" baseline="30000" dirty="0"/>
              <a:t>4</a:t>
            </a:r>
            <a:r>
              <a:rPr lang="en-US" sz="1800" dirty="0"/>
              <a:t>, A. Reimer</a:t>
            </a:r>
            <a:r>
              <a:rPr lang="en-US" sz="1800" baseline="30000" dirty="0"/>
              <a:t>5</a:t>
            </a:r>
            <a:r>
              <a:rPr lang="en-US" sz="1800" dirty="0"/>
              <a:t>, </a:t>
            </a:r>
            <a:br>
              <a:rPr lang="en-US" sz="1800" dirty="0"/>
            </a:br>
            <a:r>
              <a:rPr lang="en-US" sz="1800" dirty="0"/>
              <a:t>L. Lyons</a:t>
            </a:r>
            <a:r>
              <a:rPr lang="en-US" sz="1800" baseline="30000" dirty="0"/>
              <a:t>6</a:t>
            </a:r>
            <a:r>
              <a:rPr lang="en-US" sz="1800" dirty="0"/>
              <a:t>, Y. Deng</a:t>
            </a:r>
            <a:r>
              <a:rPr lang="en-US" sz="1800" baseline="30000" dirty="0"/>
              <a:t>7</a:t>
            </a:r>
            <a:r>
              <a:rPr lang="en-US" sz="1800" dirty="0"/>
              <a:t>, E. Donovan</a:t>
            </a:r>
            <a:r>
              <a:rPr lang="en-US" sz="1800" baseline="30000" dirty="0"/>
              <a:t>4</a:t>
            </a:r>
            <a:r>
              <a:rPr lang="en-US" sz="1800" dirty="0"/>
              <a:t>, J. Scott Evans</a:t>
            </a:r>
            <a:r>
              <a:rPr lang="en-US" sz="1800" baseline="30000" dirty="0"/>
              <a:t>8</a:t>
            </a:r>
            <a:endParaRPr lang="en-US" sz="1800" dirty="0"/>
          </a:p>
          <a:p>
            <a:endParaRPr lang="en-US" sz="600" dirty="0"/>
          </a:p>
          <a:p>
            <a:pPr marL="257175" indent="-257175">
              <a:buAutoNum type="arabicPeriod"/>
            </a:pPr>
            <a:r>
              <a:rPr lang="en-US" sz="1350" dirty="0"/>
              <a:t>The Aerospace Corporation </a:t>
            </a:r>
          </a:p>
          <a:p>
            <a:pPr marL="257175" indent="-257175">
              <a:buAutoNum type="arabicPeriod"/>
            </a:pPr>
            <a:r>
              <a:rPr lang="en-US" sz="1350" dirty="0"/>
              <a:t>Boston University</a:t>
            </a:r>
          </a:p>
          <a:p>
            <a:pPr marL="257175" indent="-257175">
              <a:buFont typeface="Arial"/>
              <a:buAutoNum type="arabicPeriod"/>
            </a:pPr>
            <a:r>
              <a:rPr lang="en-US" sz="1350" dirty="0"/>
              <a:t>Clemson University</a:t>
            </a:r>
          </a:p>
          <a:p>
            <a:pPr marL="257175" indent="-257175">
              <a:buFont typeface="Arial"/>
              <a:buAutoNum type="arabicPeriod"/>
            </a:pPr>
            <a:r>
              <a:rPr lang="en-US" sz="1350" dirty="0"/>
              <a:t>University of Calgary</a:t>
            </a:r>
          </a:p>
          <a:p>
            <a:r>
              <a:rPr lang="en-US" sz="1350" dirty="0"/>
              <a:t>6. UCLA</a:t>
            </a:r>
          </a:p>
          <a:p>
            <a:r>
              <a:rPr lang="en-US" sz="1350" dirty="0"/>
              <a:t>7. University of Texas, Arlington</a:t>
            </a:r>
          </a:p>
          <a:p>
            <a:r>
              <a:rPr lang="en-US" sz="1350" dirty="0"/>
              <a:t>8. Computational Physics, Inc.</a:t>
            </a:r>
          </a:p>
          <a:p>
            <a:endParaRPr lang="en-US" sz="1350" dirty="0"/>
          </a:p>
        </p:txBody>
      </p:sp>
      <p:sp>
        <p:nvSpPr>
          <p:cNvPr id="5" name="Text Placeholder 4"/>
          <p:cNvSpPr>
            <a:spLocks noGrp="1"/>
          </p:cNvSpPr>
          <p:nvPr>
            <p:ph type="body" sz="quarter" idx="10"/>
          </p:nvPr>
        </p:nvSpPr>
        <p:spPr>
          <a:xfrm>
            <a:off x="5567897" y="5575144"/>
            <a:ext cx="5475241" cy="343383"/>
          </a:xfrm>
          <a:prstGeom prst="rect">
            <a:avLst/>
          </a:prstGeom>
        </p:spPr>
        <p:txBody>
          <a:bodyPr>
            <a:normAutofit/>
          </a:bodyPr>
          <a:lstStyle/>
          <a:p>
            <a:r>
              <a:rPr lang="en-US" dirty="0"/>
              <a:t>THEMIS SWT February 23, 2022</a:t>
            </a:r>
          </a:p>
        </p:txBody>
      </p:sp>
      <p:sp>
        <p:nvSpPr>
          <p:cNvPr id="4" name="TextBox 3">
            <a:extLst>
              <a:ext uri="{FF2B5EF4-FFF2-40B4-BE49-F238E27FC236}">
                <a16:creationId xmlns:a16="http://schemas.microsoft.com/office/drawing/2014/main" id="{ACB30FA9-A427-4D55-87C5-1652DBC3D2BA}"/>
              </a:ext>
            </a:extLst>
          </p:cNvPr>
          <p:cNvSpPr txBox="1"/>
          <p:nvPr/>
        </p:nvSpPr>
        <p:spPr>
          <a:xfrm>
            <a:off x="7827386" y="6581001"/>
            <a:ext cx="3215752" cy="276999"/>
          </a:xfrm>
          <a:prstGeom prst="rect">
            <a:avLst/>
          </a:prstGeom>
          <a:noFill/>
        </p:spPr>
        <p:txBody>
          <a:bodyPr wrap="none" rtlCol="0">
            <a:spAutoFit/>
          </a:bodyPr>
          <a:lstStyle/>
          <a:p>
            <a:r>
              <a:rPr lang="en-US" sz="1200" dirty="0"/>
              <a:t>Approved for public release: OTR202200119</a:t>
            </a:r>
          </a:p>
        </p:txBody>
      </p:sp>
    </p:spTree>
    <p:extLst>
      <p:ext uri="{BB962C8B-B14F-4D97-AF65-F5344CB8AC3E}">
        <p14:creationId xmlns:p14="http://schemas.microsoft.com/office/powerpoint/2010/main" val="378160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7D9149E4-864E-4795-ACB0-7110C1E57A1E}"/>
              </a:ext>
            </a:extLst>
          </p:cNvPr>
          <p:cNvSpPr txBox="1">
            <a:spLocks/>
          </p:cNvSpPr>
          <p:nvPr/>
        </p:nvSpPr>
        <p:spPr>
          <a:xfrm>
            <a:off x="304798" y="615815"/>
            <a:ext cx="7384914" cy="3099130"/>
          </a:xfrm>
          <a:prstGeom prst="rect">
            <a:avLst/>
          </a:prstGeom>
        </p:spPr>
        <p:txBody>
          <a:bodyPr vert="horz"/>
          <a:lstStyle>
            <a:lvl1pPr marL="171450" indent="-171450" algn="l" defTabSz="457200" rtl="0" eaLnBrk="1" latinLnBrk="0" hangingPunct="1">
              <a:spcBef>
                <a:spcPct val="20000"/>
              </a:spcBef>
              <a:buSzPct val="130000"/>
              <a:buFont typeface="Arial"/>
              <a:buChar char="•"/>
              <a:defRPr sz="1800" kern="1200">
                <a:solidFill>
                  <a:schemeClr val="tx1"/>
                </a:solidFill>
                <a:latin typeface="Arial"/>
                <a:ea typeface="+mn-ea"/>
                <a:cs typeface="Arial"/>
              </a:defRPr>
            </a:lvl1pPr>
            <a:lvl2pPr marL="517525" indent="-227013" algn="l" defTabSz="457200" rtl="0" eaLnBrk="1" latinLnBrk="0" hangingPunct="1">
              <a:spcBef>
                <a:spcPct val="20000"/>
              </a:spcBef>
              <a:buFont typeface="Arial"/>
              <a:buChar char="–"/>
              <a:defRPr sz="1600" i="1" kern="1200">
                <a:solidFill>
                  <a:schemeClr val="tx1"/>
                </a:solidFill>
                <a:latin typeface="Arial"/>
                <a:ea typeface="+mn-ea"/>
                <a:cs typeface="Arial"/>
              </a:defRPr>
            </a:lvl2pPr>
            <a:lvl3pPr marL="800100" indent="-176213" algn="l" defTabSz="457200" rtl="0" eaLnBrk="1" latinLnBrk="0" hangingPunct="1">
              <a:spcBef>
                <a:spcPct val="20000"/>
              </a:spcBef>
              <a:buSzPct val="125000"/>
              <a:buFont typeface="Arial"/>
              <a:buChar char="•"/>
              <a:defRPr sz="1600" kern="1200">
                <a:solidFill>
                  <a:schemeClr val="tx1"/>
                </a:solidFill>
                <a:latin typeface="Arial"/>
                <a:ea typeface="+mn-ea"/>
                <a:cs typeface="Arial"/>
              </a:defRPr>
            </a:lvl3pPr>
            <a:lvl4pPr marL="1201738" indent="-228600" algn="l" defTabSz="457200" rtl="0" eaLnBrk="1" latinLnBrk="0" hangingPunct="1">
              <a:spcBef>
                <a:spcPct val="20000"/>
              </a:spcBef>
              <a:buFont typeface="Arial"/>
              <a:buChar char="–"/>
              <a:defRPr sz="1600" i="1" kern="1200">
                <a:solidFill>
                  <a:schemeClr val="tx1"/>
                </a:solidFill>
                <a:latin typeface="Arial"/>
                <a:ea typeface="+mn-ea"/>
                <a:cs typeface="Arial"/>
              </a:defRPr>
            </a:lvl4pPr>
            <a:lvl5pPr marL="1430338" indent="-176213"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dirty="0"/>
              <a:t>Want to know scale sizes and characteristics of precipitation (energy flux, energy, conductance…)</a:t>
            </a:r>
          </a:p>
          <a:p>
            <a:r>
              <a:rPr lang="en-US" sz="1600" b="1" dirty="0"/>
              <a:t>Contribution of mesoscales (&lt;500 km)?</a:t>
            </a:r>
          </a:p>
          <a:p>
            <a:r>
              <a:rPr lang="en-US" sz="1600" b="1" dirty="0"/>
              <a:t>Current difficulties in answering these questions:</a:t>
            </a:r>
          </a:p>
          <a:p>
            <a:pPr lvl="1"/>
            <a:r>
              <a:rPr lang="en-US" sz="1400" i="0" dirty="0"/>
              <a:t>Satellite overpasses (e.g., DMSP) are temporally and spatially restrictive. The aurora evolution cannot be monitored.</a:t>
            </a:r>
          </a:p>
          <a:p>
            <a:pPr lvl="1"/>
            <a:r>
              <a:rPr lang="en-US" sz="1400" i="0" dirty="0"/>
              <a:t>Meridian Scanning Photometers (MSPs) do not provide adequate spatial coverage. They only monitor along a single longitude.</a:t>
            </a:r>
          </a:p>
          <a:p>
            <a:pPr lvl="1"/>
            <a:r>
              <a:rPr lang="en-US" sz="1400" i="0" dirty="0"/>
              <a:t>Incoherent Scatter Radar (ISR) allows us to calculate accurate conductance, but only at a single point in space.</a:t>
            </a:r>
          </a:p>
          <a:p>
            <a:pPr lvl="1"/>
            <a:r>
              <a:rPr lang="en-US" sz="1400" i="0" dirty="0"/>
              <a:t>One ASI (e.g., </a:t>
            </a:r>
            <a:r>
              <a:rPr lang="en-US" sz="1400" i="0" dirty="0" err="1"/>
              <a:t>Janhunen</a:t>
            </a:r>
            <a:r>
              <a:rPr lang="en-US" sz="1400" i="0" dirty="0"/>
              <a:t>, 2001; </a:t>
            </a:r>
            <a:r>
              <a:rPr lang="en-US" sz="1400" i="0" dirty="0" err="1"/>
              <a:t>Partamies</a:t>
            </a:r>
            <a:r>
              <a:rPr lang="en-US" sz="1400" i="0" dirty="0"/>
              <a:t> et al., 2004; </a:t>
            </a:r>
            <a:r>
              <a:rPr lang="en-US" sz="1400" i="0" dirty="0" err="1"/>
              <a:t>Kauristie</a:t>
            </a:r>
            <a:r>
              <a:rPr lang="en-US" sz="1400" i="0" dirty="0"/>
              <a:t> et al., 2006; Lam et al., 2019), but still spatially limited; can’t cover full substorm</a:t>
            </a:r>
          </a:p>
        </p:txBody>
      </p:sp>
      <p:pic>
        <p:nvPicPr>
          <p:cNvPr id="11" name="Picture 10">
            <a:extLst>
              <a:ext uri="{FF2B5EF4-FFF2-40B4-BE49-F238E27FC236}">
                <a16:creationId xmlns:a16="http://schemas.microsoft.com/office/drawing/2014/main" id="{34CA9559-5F0B-4C63-A1AB-AC71415DA9A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9713" y="535458"/>
            <a:ext cx="3286009" cy="3955613"/>
          </a:xfrm>
          <a:prstGeom prst="rect">
            <a:avLst/>
          </a:prstGeom>
          <a:noFill/>
          <a:ln>
            <a:noFill/>
          </a:ln>
        </p:spPr>
      </p:pic>
      <p:pic>
        <p:nvPicPr>
          <p:cNvPr id="12" name="Picture 11">
            <a:extLst>
              <a:ext uri="{FF2B5EF4-FFF2-40B4-BE49-F238E27FC236}">
                <a16:creationId xmlns:a16="http://schemas.microsoft.com/office/drawing/2014/main" id="{16DE1BE5-16EC-4447-BBCE-1D41FD7103AE}"/>
              </a:ext>
            </a:extLst>
          </p:cNvPr>
          <p:cNvPicPr>
            <a:picLocks noChangeAspect="1"/>
          </p:cNvPicPr>
          <p:nvPr/>
        </p:nvPicPr>
        <p:blipFill>
          <a:blip r:embed="rId6"/>
          <a:stretch>
            <a:fillRect/>
          </a:stretch>
        </p:blipFill>
        <p:spPr>
          <a:xfrm>
            <a:off x="7689712" y="4529297"/>
            <a:ext cx="3286009" cy="2224190"/>
          </a:xfrm>
          <a:prstGeom prst="rect">
            <a:avLst/>
          </a:prstGeom>
        </p:spPr>
      </p:pic>
      <p:sp>
        <p:nvSpPr>
          <p:cNvPr id="15" name="TextBox 14">
            <a:extLst>
              <a:ext uri="{FF2B5EF4-FFF2-40B4-BE49-F238E27FC236}">
                <a16:creationId xmlns:a16="http://schemas.microsoft.com/office/drawing/2014/main" id="{C62CDA7A-8D99-4EEE-828C-2EFE2003338C}"/>
              </a:ext>
            </a:extLst>
          </p:cNvPr>
          <p:cNvSpPr txBox="1"/>
          <p:nvPr/>
        </p:nvSpPr>
        <p:spPr>
          <a:xfrm>
            <a:off x="7595286" y="4491071"/>
            <a:ext cx="425116" cy="338554"/>
          </a:xfrm>
          <a:prstGeom prst="rect">
            <a:avLst/>
          </a:prstGeom>
          <a:noFill/>
        </p:spPr>
        <p:txBody>
          <a:bodyPr wrap="none" rtlCol="0">
            <a:spAutoFit/>
          </a:bodyPr>
          <a:lstStyle/>
          <a:p>
            <a:r>
              <a:rPr lang="en-US" sz="1600" dirty="0">
                <a:solidFill>
                  <a:schemeClr val="bg1"/>
                </a:solidFill>
              </a:rPr>
              <a:t>(c)</a:t>
            </a:r>
          </a:p>
        </p:txBody>
      </p:sp>
      <p:sp>
        <p:nvSpPr>
          <p:cNvPr id="16" name="Rectangle 15">
            <a:extLst>
              <a:ext uri="{FF2B5EF4-FFF2-40B4-BE49-F238E27FC236}">
                <a16:creationId xmlns:a16="http://schemas.microsoft.com/office/drawing/2014/main" id="{27FACFF4-69D1-4658-9302-317465E1D9F4}"/>
              </a:ext>
            </a:extLst>
          </p:cNvPr>
          <p:cNvSpPr/>
          <p:nvPr/>
        </p:nvSpPr>
        <p:spPr>
          <a:xfrm rot="16200000">
            <a:off x="10011354" y="5558288"/>
            <a:ext cx="2159566" cy="230832"/>
          </a:xfrm>
          <a:prstGeom prst="rect">
            <a:avLst/>
          </a:prstGeom>
        </p:spPr>
        <p:txBody>
          <a:bodyPr wrap="none">
            <a:spAutoFit/>
          </a:bodyPr>
          <a:lstStyle/>
          <a:p>
            <a:r>
              <a:rPr lang="en-US" sz="900" dirty="0"/>
              <a:t>https://ssusi.jhuapl.edu/gal_edr-aur_cs</a:t>
            </a:r>
          </a:p>
        </p:txBody>
      </p:sp>
      <p:sp>
        <p:nvSpPr>
          <p:cNvPr id="17" name="Rectangle 16">
            <a:extLst>
              <a:ext uri="{FF2B5EF4-FFF2-40B4-BE49-F238E27FC236}">
                <a16:creationId xmlns:a16="http://schemas.microsoft.com/office/drawing/2014/main" id="{F95E7C16-1F7F-4DBB-9747-49D015C908C2}"/>
              </a:ext>
            </a:extLst>
          </p:cNvPr>
          <p:cNvSpPr/>
          <p:nvPr/>
        </p:nvSpPr>
        <p:spPr>
          <a:xfrm rot="16200000">
            <a:off x="10136390" y="2572072"/>
            <a:ext cx="1909497" cy="230832"/>
          </a:xfrm>
          <a:prstGeom prst="rect">
            <a:avLst/>
          </a:prstGeom>
        </p:spPr>
        <p:txBody>
          <a:bodyPr wrap="none">
            <a:spAutoFit/>
          </a:bodyPr>
          <a:lstStyle/>
          <a:p>
            <a:r>
              <a:rPr lang="en-US" sz="900" dirty="0"/>
              <a:t>Gabrielse et al. (2021, Frontiers)</a:t>
            </a:r>
          </a:p>
        </p:txBody>
      </p:sp>
      <p:sp>
        <p:nvSpPr>
          <p:cNvPr id="22" name="Title 1">
            <a:extLst>
              <a:ext uri="{FF2B5EF4-FFF2-40B4-BE49-F238E27FC236}">
                <a16:creationId xmlns:a16="http://schemas.microsoft.com/office/drawing/2014/main" id="{EC47F607-D3FD-40B5-9835-38D0481C3C00}"/>
              </a:ext>
            </a:extLst>
          </p:cNvPr>
          <p:cNvSpPr>
            <a:spLocks noGrp="1"/>
          </p:cNvSpPr>
          <p:nvPr>
            <p:ph type="title"/>
          </p:nvPr>
        </p:nvSpPr>
        <p:spPr>
          <a:xfrm>
            <a:off x="304798" y="120547"/>
            <a:ext cx="10546081" cy="581597"/>
          </a:xfrm>
        </p:spPr>
        <p:txBody>
          <a:bodyPr/>
          <a:lstStyle/>
          <a:p>
            <a:r>
              <a:rPr lang="en-US" sz="2000" dirty="0"/>
              <a:t>Motivation: 2D Mosaic of Precipitation Parameters on Continental Scale</a:t>
            </a:r>
          </a:p>
        </p:txBody>
      </p:sp>
      <p:pic>
        <p:nvPicPr>
          <p:cNvPr id="23" name="744298_Video_2">
            <a:hlinkClick r:id="" action="ppaction://media"/>
            <a:extLst>
              <a:ext uri="{FF2B5EF4-FFF2-40B4-BE49-F238E27FC236}">
                <a16:creationId xmlns:a16="http://schemas.microsoft.com/office/drawing/2014/main" id="{7394497F-014E-4EDA-8F84-3D073FC4290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82508" y="4210978"/>
            <a:ext cx="4313492" cy="2526475"/>
          </a:xfrm>
          <a:prstGeom prst="rect">
            <a:avLst/>
          </a:prstGeom>
        </p:spPr>
      </p:pic>
      <p:sp>
        <p:nvSpPr>
          <p:cNvPr id="24" name="TextBox 23">
            <a:extLst>
              <a:ext uri="{FF2B5EF4-FFF2-40B4-BE49-F238E27FC236}">
                <a16:creationId xmlns:a16="http://schemas.microsoft.com/office/drawing/2014/main" id="{80FC9ADE-C670-4E38-BA92-4E5ED8735A5B}"/>
              </a:ext>
            </a:extLst>
          </p:cNvPr>
          <p:cNvSpPr txBox="1"/>
          <p:nvPr/>
        </p:nvSpPr>
        <p:spPr>
          <a:xfrm>
            <a:off x="304798" y="3642237"/>
            <a:ext cx="7290488" cy="584775"/>
          </a:xfrm>
          <a:prstGeom prst="rect">
            <a:avLst/>
          </a:prstGeom>
          <a:noFill/>
        </p:spPr>
        <p:txBody>
          <a:bodyPr wrap="square" rtlCol="0">
            <a:spAutoFit/>
          </a:bodyPr>
          <a:lstStyle/>
          <a:p>
            <a:pPr algn="ctr"/>
            <a:r>
              <a:rPr lang="en-US" sz="1600" b="1" dirty="0">
                <a:solidFill>
                  <a:srgbClr val="FF0000"/>
                </a:solidFill>
              </a:rPr>
              <a:t>THEMIS ASIs provide detailed info at 3 sec cadence for hours over the same, large (continental scale) area.</a:t>
            </a:r>
          </a:p>
        </p:txBody>
      </p:sp>
      <p:sp>
        <p:nvSpPr>
          <p:cNvPr id="13" name="Rectangle 12">
            <a:extLst>
              <a:ext uri="{FF2B5EF4-FFF2-40B4-BE49-F238E27FC236}">
                <a16:creationId xmlns:a16="http://schemas.microsoft.com/office/drawing/2014/main" id="{DC941589-E0CE-4AD6-9E0B-C78802147D1E}"/>
              </a:ext>
            </a:extLst>
          </p:cNvPr>
          <p:cNvSpPr/>
          <p:nvPr/>
        </p:nvSpPr>
        <p:spPr>
          <a:xfrm rot="16200000">
            <a:off x="5256667" y="5433253"/>
            <a:ext cx="1909497" cy="230832"/>
          </a:xfrm>
          <a:prstGeom prst="rect">
            <a:avLst/>
          </a:prstGeom>
        </p:spPr>
        <p:txBody>
          <a:bodyPr wrap="none">
            <a:spAutoFit/>
          </a:bodyPr>
          <a:lstStyle/>
          <a:p>
            <a:r>
              <a:rPr lang="en-US" sz="900" dirty="0"/>
              <a:t>Gabrielse et al. (2021, Frontiers)</a:t>
            </a:r>
          </a:p>
        </p:txBody>
      </p:sp>
      <p:cxnSp>
        <p:nvCxnSpPr>
          <p:cNvPr id="3" name="Straight Arrow Connector 2">
            <a:extLst>
              <a:ext uri="{FF2B5EF4-FFF2-40B4-BE49-F238E27FC236}">
                <a16:creationId xmlns:a16="http://schemas.microsoft.com/office/drawing/2014/main" id="{A29CEB49-403C-4DCE-A201-5E295F991C5C}"/>
              </a:ext>
            </a:extLst>
          </p:cNvPr>
          <p:cNvCxnSpPr/>
          <p:nvPr/>
        </p:nvCxnSpPr>
        <p:spPr>
          <a:xfrm>
            <a:off x="7595286" y="2009422"/>
            <a:ext cx="2226047" cy="390595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4" name="Straight Arrow Connector 13">
            <a:extLst>
              <a:ext uri="{FF2B5EF4-FFF2-40B4-BE49-F238E27FC236}">
                <a16:creationId xmlns:a16="http://schemas.microsoft.com/office/drawing/2014/main" id="{25906F07-641D-451C-B746-BFCFEC5CB30B}"/>
              </a:ext>
            </a:extLst>
          </p:cNvPr>
          <p:cNvCxnSpPr>
            <a:cxnSpLocks/>
          </p:cNvCxnSpPr>
          <p:nvPr/>
        </p:nvCxnSpPr>
        <p:spPr>
          <a:xfrm flipV="1">
            <a:off x="7458879" y="1456267"/>
            <a:ext cx="2153962" cy="87996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8" name="Straight Arrow Connector 17">
            <a:extLst>
              <a:ext uri="{FF2B5EF4-FFF2-40B4-BE49-F238E27FC236}">
                <a16:creationId xmlns:a16="http://schemas.microsoft.com/office/drawing/2014/main" id="{5F3E6860-8A12-4482-87F3-CA302DEF5EC7}"/>
              </a:ext>
            </a:extLst>
          </p:cNvPr>
          <p:cNvCxnSpPr>
            <a:cxnSpLocks/>
          </p:cNvCxnSpPr>
          <p:nvPr/>
        </p:nvCxnSpPr>
        <p:spPr>
          <a:xfrm>
            <a:off x="7631328" y="2889384"/>
            <a:ext cx="1585973" cy="546293"/>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9" name="Straight Arrow Connector 18">
            <a:extLst>
              <a:ext uri="{FF2B5EF4-FFF2-40B4-BE49-F238E27FC236}">
                <a16:creationId xmlns:a16="http://schemas.microsoft.com/office/drawing/2014/main" id="{E6112696-C46C-4508-98F4-54BAA3778F99}"/>
              </a:ext>
            </a:extLst>
          </p:cNvPr>
          <p:cNvCxnSpPr>
            <a:cxnSpLocks/>
          </p:cNvCxnSpPr>
          <p:nvPr/>
        </p:nvCxnSpPr>
        <p:spPr>
          <a:xfrm>
            <a:off x="7588898" y="3378178"/>
            <a:ext cx="1369268" cy="144803"/>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50194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3766"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3"/>
                                        </p:tgtEl>
                                      </p:cBhvr>
                                    </p:cmd>
                                  </p:childTnLst>
                                </p:cTn>
                              </p:par>
                            </p:childTnLst>
                          </p:cTn>
                        </p:par>
                      </p:childTnLst>
                    </p:cTn>
                  </p:par>
                </p:childTnLst>
              </p:cTn>
              <p:nextCondLst>
                <p:cond evt="onClick" delay="0">
                  <p:tgtEl>
                    <p:spTgt spid="23"/>
                  </p:tgtEl>
                </p:cond>
              </p:nextCondLst>
            </p:seq>
            <p:video>
              <p:cMediaNode vol="80000">
                <p:cTn id="30" fill="hold" display="0">
                  <p:stCondLst>
                    <p:cond delay="indefinite"/>
                  </p:stCondLst>
                </p:cTn>
                <p:tgtEl>
                  <p:spTgt spid="2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326F4-DFB4-4122-8088-1AC665E374C6}"/>
              </a:ext>
            </a:extLst>
          </p:cNvPr>
          <p:cNvSpPr>
            <a:spLocks noGrp="1"/>
          </p:cNvSpPr>
          <p:nvPr>
            <p:ph type="title"/>
          </p:nvPr>
        </p:nvSpPr>
        <p:spPr/>
        <p:txBody>
          <a:bodyPr/>
          <a:lstStyle/>
          <a:p>
            <a:r>
              <a:rPr lang="en-US" dirty="0"/>
              <a:t>From Color Ratios to Energy &amp; Eflux </a:t>
            </a:r>
          </a:p>
        </p:txBody>
      </p:sp>
      <p:sp>
        <p:nvSpPr>
          <p:cNvPr id="7" name="TextBox 6">
            <a:extLst>
              <a:ext uri="{FF2B5EF4-FFF2-40B4-BE49-F238E27FC236}">
                <a16:creationId xmlns:a16="http://schemas.microsoft.com/office/drawing/2014/main" id="{62B4FBA0-DDA1-4CC2-AA6C-A1379292E5CC}"/>
              </a:ext>
            </a:extLst>
          </p:cNvPr>
          <p:cNvSpPr txBox="1"/>
          <p:nvPr/>
        </p:nvSpPr>
        <p:spPr>
          <a:xfrm>
            <a:off x="357348" y="2053920"/>
            <a:ext cx="6611699" cy="1754326"/>
          </a:xfrm>
          <a:prstGeom prst="rect">
            <a:avLst/>
          </a:prstGeom>
          <a:noFill/>
        </p:spPr>
        <p:txBody>
          <a:bodyPr wrap="square" rtlCol="0">
            <a:spAutoFit/>
          </a:bodyPr>
          <a:lstStyle/>
          <a:p>
            <a:pPr marL="285750" indent="-285750">
              <a:buFont typeface="Arial" panose="020B0604020202020204" pitchFamily="34" charset="0"/>
              <a:buChar char="•"/>
            </a:pPr>
            <a:r>
              <a:rPr lang="en-US" dirty="0"/>
              <a:t>Knowing the </a:t>
            </a:r>
            <a:r>
              <a:rPr lang="en-US" dirty="0">
                <a:solidFill>
                  <a:srgbClr val="C00000"/>
                </a:solidFill>
              </a:rPr>
              <a:t>red</a:t>
            </a:r>
            <a:r>
              <a:rPr lang="en-US" dirty="0"/>
              <a:t> to </a:t>
            </a:r>
            <a:r>
              <a:rPr lang="en-US" dirty="0">
                <a:solidFill>
                  <a:schemeClr val="accent6">
                    <a:lumMod val="50000"/>
                  </a:schemeClr>
                </a:solidFill>
              </a:rPr>
              <a:t>green </a:t>
            </a:r>
            <a:r>
              <a:rPr lang="en-US" dirty="0"/>
              <a:t>and the </a:t>
            </a:r>
            <a:r>
              <a:rPr lang="en-US" dirty="0">
                <a:solidFill>
                  <a:schemeClr val="accent6">
                    <a:lumMod val="50000"/>
                  </a:schemeClr>
                </a:solidFill>
              </a:rPr>
              <a:t>green</a:t>
            </a:r>
            <a:r>
              <a:rPr lang="en-US" dirty="0"/>
              <a:t> to </a:t>
            </a:r>
            <a:r>
              <a:rPr lang="en-US" dirty="0">
                <a:solidFill>
                  <a:srgbClr val="0070C0"/>
                </a:solidFill>
              </a:rPr>
              <a:t>blue</a:t>
            </a:r>
            <a:r>
              <a:rPr lang="en-US" dirty="0"/>
              <a:t> light intensity ratios, the energy can be found.</a:t>
            </a:r>
          </a:p>
          <a:p>
            <a:pPr marL="285750" indent="-285750">
              <a:buFont typeface="Arial" panose="020B0604020202020204" pitchFamily="34" charset="0"/>
              <a:buChar char="•"/>
            </a:pPr>
            <a:r>
              <a:rPr lang="en-US" dirty="0"/>
              <a:t>Knowing the </a:t>
            </a:r>
            <a:r>
              <a:rPr lang="en-US" dirty="0">
                <a:solidFill>
                  <a:srgbClr val="0070C0"/>
                </a:solidFill>
              </a:rPr>
              <a:t>blue</a:t>
            </a:r>
            <a:r>
              <a:rPr lang="en-US" dirty="0"/>
              <a:t> light emission and the energy, electron flux can be calculated. </a:t>
            </a:r>
          </a:p>
          <a:p>
            <a:pPr marL="285750" indent="-285750">
              <a:buFont typeface="Arial" panose="020B0604020202020204" pitchFamily="34" charset="0"/>
              <a:buChar char="•"/>
            </a:pPr>
            <a:r>
              <a:rPr lang="en-US" dirty="0"/>
              <a:t>B3C auroral transport code used for energy flux, average energy, and Hall conductance using ASI as input.</a:t>
            </a:r>
          </a:p>
        </p:txBody>
      </p:sp>
      <p:sp>
        <p:nvSpPr>
          <p:cNvPr id="8" name="TextBox 7">
            <a:extLst>
              <a:ext uri="{FF2B5EF4-FFF2-40B4-BE49-F238E27FC236}">
                <a16:creationId xmlns:a16="http://schemas.microsoft.com/office/drawing/2014/main" id="{B42ACA0E-CCDD-4E9B-8EAB-ED95405CC789}"/>
              </a:ext>
            </a:extLst>
          </p:cNvPr>
          <p:cNvSpPr txBox="1"/>
          <p:nvPr/>
        </p:nvSpPr>
        <p:spPr>
          <a:xfrm>
            <a:off x="304799" y="780060"/>
            <a:ext cx="6096001" cy="1200329"/>
          </a:xfrm>
          <a:prstGeom prst="rect">
            <a:avLst/>
          </a:prstGeom>
          <a:noFill/>
        </p:spPr>
        <p:txBody>
          <a:bodyPr wrap="square" rtlCol="0">
            <a:spAutoFit/>
          </a:bodyPr>
          <a:lstStyle/>
          <a:p>
            <a:r>
              <a:rPr lang="en-US" i="1" dirty="0">
                <a:solidFill>
                  <a:srgbClr val="E35205"/>
                </a:solidFill>
              </a:rPr>
              <a:t>Because precipitating particles of increasing energy penetrate deeper into the atmosphere, the aurora’s color—which changes with altitude—is indicative of the particle energy and energy flux. </a:t>
            </a:r>
          </a:p>
        </p:txBody>
      </p:sp>
      <p:pic>
        <p:nvPicPr>
          <p:cNvPr id="4" name="Picture 3">
            <a:extLst>
              <a:ext uri="{FF2B5EF4-FFF2-40B4-BE49-F238E27FC236}">
                <a16:creationId xmlns:a16="http://schemas.microsoft.com/office/drawing/2014/main" id="{A9AA46FA-0135-4ABA-85FA-63FC2CE7A8AD}"/>
              </a:ext>
            </a:extLst>
          </p:cNvPr>
          <p:cNvPicPr>
            <a:picLocks noChangeAspect="1"/>
          </p:cNvPicPr>
          <p:nvPr/>
        </p:nvPicPr>
        <p:blipFill>
          <a:blip r:embed="rId3"/>
          <a:stretch>
            <a:fillRect/>
          </a:stretch>
        </p:blipFill>
        <p:spPr>
          <a:xfrm>
            <a:off x="7025581" y="1456167"/>
            <a:ext cx="4616982" cy="4894001"/>
          </a:xfrm>
          <a:prstGeom prst="rect">
            <a:avLst/>
          </a:prstGeom>
        </p:spPr>
      </p:pic>
      <p:sp>
        <p:nvSpPr>
          <p:cNvPr id="5" name="Rectangle 4">
            <a:extLst>
              <a:ext uri="{FF2B5EF4-FFF2-40B4-BE49-F238E27FC236}">
                <a16:creationId xmlns:a16="http://schemas.microsoft.com/office/drawing/2014/main" id="{9F359D64-551A-4DE7-8628-74D0FCA1FF5C}"/>
              </a:ext>
            </a:extLst>
          </p:cNvPr>
          <p:cNvSpPr/>
          <p:nvPr/>
        </p:nvSpPr>
        <p:spPr>
          <a:xfrm>
            <a:off x="7025581" y="6276884"/>
            <a:ext cx="7284720" cy="276999"/>
          </a:xfrm>
          <a:prstGeom prst="rect">
            <a:avLst/>
          </a:prstGeom>
        </p:spPr>
        <p:txBody>
          <a:bodyPr wrap="square">
            <a:spAutoFit/>
          </a:bodyPr>
          <a:lstStyle/>
          <a:p>
            <a:r>
              <a:rPr lang="en-US" sz="1200" dirty="0"/>
              <a:t>https://site.uit.no/spaceweather/what-are-the-northern-lights-aurora/</a:t>
            </a:r>
          </a:p>
        </p:txBody>
      </p:sp>
      <p:sp>
        <p:nvSpPr>
          <p:cNvPr id="6" name="TextBox 5">
            <a:extLst>
              <a:ext uri="{FF2B5EF4-FFF2-40B4-BE49-F238E27FC236}">
                <a16:creationId xmlns:a16="http://schemas.microsoft.com/office/drawing/2014/main" id="{A9FCA553-26A0-4C01-B707-84DB860F5A46}"/>
              </a:ext>
            </a:extLst>
          </p:cNvPr>
          <p:cNvSpPr txBox="1"/>
          <p:nvPr/>
        </p:nvSpPr>
        <p:spPr>
          <a:xfrm>
            <a:off x="6839414" y="1179168"/>
            <a:ext cx="4989315" cy="276999"/>
          </a:xfrm>
          <a:prstGeom prst="rect">
            <a:avLst/>
          </a:prstGeom>
          <a:noFill/>
        </p:spPr>
        <p:txBody>
          <a:bodyPr wrap="none" rtlCol="0">
            <a:spAutoFit/>
          </a:bodyPr>
          <a:lstStyle/>
          <a:p>
            <a:r>
              <a:rPr lang="en-US" sz="1200" dirty="0"/>
              <a:t>Image courtesy of the Norwegian Center for Space Weather (NOSWE)</a:t>
            </a:r>
          </a:p>
        </p:txBody>
      </p:sp>
      <p:sp>
        <p:nvSpPr>
          <p:cNvPr id="15" name="TextBox 14">
            <a:extLst>
              <a:ext uri="{FF2B5EF4-FFF2-40B4-BE49-F238E27FC236}">
                <a16:creationId xmlns:a16="http://schemas.microsoft.com/office/drawing/2014/main" id="{8F0EB2E1-BD81-4FDB-A4B1-EEBF6015A3F2}"/>
              </a:ext>
            </a:extLst>
          </p:cNvPr>
          <p:cNvSpPr txBox="1"/>
          <p:nvPr/>
        </p:nvSpPr>
        <p:spPr>
          <a:xfrm>
            <a:off x="8204968" y="6581001"/>
            <a:ext cx="2145139" cy="276999"/>
          </a:xfrm>
          <a:prstGeom prst="rect">
            <a:avLst/>
          </a:prstGeom>
          <a:noFill/>
        </p:spPr>
        <p:txBody>
          <a:bodyPr wrap="none" rtlCol="0">
            <a:spAutoFit/>
          </a:bodyPr>
          <a:lstStyle/>
          <a:p>
            <a:r>
              <a:rPr lang="en-US" sz="1200" dirty="0"/>
              <a:t>christine.gabrielse@aero.org</a:t>
            </a:r>
          </a:p>
        </p:txBody>
      </p:sp>
      <p:pic>
        <p:nvPicPr>
          <p:cNvPr id="9" name="Picture 8">
            <a:extLst>
              <a:ext uri="{FF2B5EF4-FFF2-40B4-BE49-F238E27FC236}">
                <a16:creationId xmlns:a16="http://schemas.microsoft.com/office/drawing/2014/main" id="{7D8E41AD-874B-41A0-85DB-93EE34046E76}"/>
              </a:ext>
            </a:extLst>
          </p:cNvPr>
          <p:cNvPicPr>
            <a:picLocks noChangeAspect="1"/>
          </p:cNvPicPr>
          <p:nvPr/>
        </p:nvPicPr>
        <p:blipFill>
          <a:blip r:embed="rId4"/>
          <a:stretch>
            <a:fillRect/>
          </a:stretch>
        </p:blipFill>
        <p:spPr>
          <a:xfrm>
            <a:off x="1353318" y="4044737"/>
            <a:ext cx="4616982" cy="2813263"/>
          </a:xfrm>
          <a:prstGeom prst="rect">
            <a:avLst/>
          </a:prstGeom>
        </p:spPr>
      </p:pic>
      <p:sp>
        <p:nvSpPr>
          <p:cNvPr id="10" name="TextBox 9">
            <a:extLst>
              <a:ext uri="{FF2B5EF4-FFF2-40B4-BE49-F238E27FC236}">
                <a16:creationId xmlns:a16="http://schemas.microsoft.com/office/drawing/2014/main" id="{72455317-48DA-4C73-8BCD-509E5119C0D9}"/>
              </a:ext>
            </a:extLst>
          </p:cNvPr>
          <p:cNvSpPr txBox="1"/>
          <p:nvPr/>
        </p:nvSpPr>
        <p:spPr>
          <a:xfrm>
            <a:off x="2912978" y="6350168"/>
            <a:ext cx="2552943" cy="369332"/>
          </a:xfrm>
          <a:prstGeom prst="rect">
            <a:avLst/>
          </a:prstGeom>
          <a:noFill/>
        </p:spPr>
        <p:txBody>
          <a:bodyPr wrap="none" rtlCol="0">
            <a:spAutoFit/>
          </a:bodyPr>
          <a:lstStyle/>
          <a:p>
            <a:r>
              <a:rPr lang="en-US" dirty="0">
                <a:solidFill>
                  <a:srgbClr val="00FF00"/>
                </a:solidFill>
              </a:rPr>
              <a:t>FSMI MSP line-of-sight</a:t>
            </a:r>
          </a:p>
        </p:txBody>
      </p:sp>
      <p:sp>
        <p:nvSpPr>
          <p:cNvPr id="11" name="TextBox 10">
            <a:extLst>
              <a:ext uri="{FF2B5EF4-FFF2-40B4-BE49-F238E27FC236}">
                <a16:creationId xmlns:a16="http://schemas.microsoft.com/office/drawing/2014/main" id="{D3B8CE09-37C3-4997-B028-5CB27761EE30}"/>
              </a:ext>
            </a:extLst>
          </p:cNvPr>
          <p:cNvSpPr txBox="1"/>
          <p:nvPr/>
        </p:nvSpPr>
        <p:spPr>
          <a:xfrm>
            <a:off x="2556378" y="3816040"/>
            <a:ext cx="2210862" cy="261610"/>
          </a:xfrm>
          <a:prstGeom prst="rect">
            <a:avLst/>
          </a:prstGeom>
          <a:noFill/>
        </p:spPr>
        <p:txBody>
          <a:bodyPr wrap="none" rtlCol="0">
            <a:spAutoFit/>
          </a:bodyPr>
          <a:lstStyle/>
          <a:p>
            <a:r>
              <a:rPr lang="en-US" sz="1100" dirty="0"/>
              <a:t>Gabrielse et al. (2021, Frontiers)</a:t>
            </a:r>
          </a:p>
        </p:txBody>
      </p:sp>
    </p:spTree>
    <p:extLst>
      <p:ext uri="{BB962C8B-B14F-4D97-AF65-F5344CB8AC3E}">
        <p14:creationId xmlns:p14="http://schemas.microsoft.com/office/powerpoint/2010/main" val="4029986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41D4D-AAD9-4037-BFE7-C9B0B1069F19}"/>
              </a:ext>
            </a:extLst>
          </p:cNvPr>
          <p:cNvSpPr>
            <a:spLocks noGrp="1"/>
          </p:cNvSpPr>
          <p:nvPr>
            <p:ph type="title"/>
          </p:nvPr>
        </p:nvSpPr>
        <p:spPr>
          <a:xfrm>
            <a:off x="304800" y="233088"/>
            <a:ext cx="10200640" cy="581597"/>
          </a:xfrm>
        </p:spPr>
        <p:txBody>
          <a:bodyPr/>
          <a:lstStyle/>
          <a:p>
            <a:r>
              <a:rPr lang="en-US" dirty="0"/>
              <a:t>Mesoscale Contribution to Substorm Energy Flux &amp; Average Energy</a:t>
            </a:r>
          </a:p>
        </p:txBody>
      </p:sp>
      <p:sp>
        <p:nvSpPr>
          <p:cNvPr id="3" name="Text Placeholder 2">
            <a:extLst>
              <a:ext uri="{FF2B5EF4-FFF2-40B4-BE49-F238E27FC236}">
                <a16:creationId xmlns:a16="http://schemas.microsoft.com/office/drawing/2014/main" id="{9ABFEAB1-8123-43EF-BC71-7EB58632D69A}"/>
              </a:ext>
            </a:extLst>
          </p:cNvPr>
          <p:cNvSpPr>
            <a:spLocks noGrp="1"/>
          </p:cNvSpPr>
          <p:nvPr>
            <p:ph type="body" sz="quarter" idx="16"/>
          </p:nvPr>
        </p:nvSpPr>
        <p:spPr>
          <a:xfrm>
            <a:off x="304799" y="614874"/>
            <a:ext cx="9551581" cy="522851"/>
          </a:xfrm>
        </p:spPr>
        <p:txBody>
          <a:bodyPr/>
          <a:lstStyle/>
          <a:p>
            <a:r>
              <a:rPr lang="en-US" dirty="0"/>
              <a:t>Most important during the initial ~10 min of expansion phase (60-80%)</a:t>
            </a:r>
          </a:p>
        </p:txBody>
      </p:sp>
      <p:sp>
        <p:nvSpPr>
          <p:cNvPr id="17" name="TextBox 16">
            <a:extLst>
              <a:ext uri="{FF2B5EF4-FFF2-40B4-BE49-F238E27FC236}">
                <a16:creationId xmlns:a16="http://schemas.microsoft.com/office/drawing/2014/main" id="{A17BA6DF-0746-4FDC-8EE3-8E099ACBAEE2}"/>
              </a:ext>
            </a:extLst>
          </p:cNvPr>
          <p:cNvSpPr txBox="1"/>
          <p:nvPr/>
        </p:nvSpPr>
        <p:spPr>
          <a:xfrm>
            <a:off x="-2518950" y="4836362"/>
            <a:ext cx="2145139" cy="276999"/>
          </a:xfrm>
          <a:prstGeom prst="rect">
            <a:avLst/>
          </a:prstGeom>
          <a:noFill/>
        </p:spPr>
        <p:txBody>
          <a:bodyPr wrap="none" rtlCol="0">
            <a:spAutoFit/>
          </a:bodyPr>
          <a:lstStyle/>
          <a:p>
            <a:r>
              <a:rPr lang="en-US" sz="1200" dirty="0"/>
              <a:t>christine.gabrielse@aero.org</a:t>
            </a:r>
          </a:p>
        </p:txBody>
      </p:sp>
      <p:pic>
        <p:nvPicPr>
          <p:cNvPr id="28" name="Picture 27">
            <a:extLst>
              <a:ext uri="{FF2B5EF4-FFF2-40B4-BE49-F238E27FC236}">
                <a16:creationId xmlns:a16="http://schemas.microsoft.com/office/drawing/2014/main" id="{2516ECC0-7318-4078-AB4B-90C1A769EF68}"/>
              </a:ext>
            </a:extLst>
          </p:cNvPr>
          <p:cNvPicPr>
            <a:picLocks noChangeAspect="1"/>
          </p:cNvPicPr>
          <p:nvPr/>
        </p:nvPicPr>
        <p:blipFill>
          <a:blip r:embed="rId3"/>
          <a:stretch>
            <a:fillRect/>
          </a:stretch>
        </p:blipFill>
        <p:spPr>
          <a:xfrm>
            <a:off x="92459" y="1196470"/>
            <a:ext cx="5940250" cy="5428441"/>
          </a:xfrm>
          <a:prstGeom prst="rect">
            <a:avLst/>
          </a:prstGeom>
        </p:spPr>
      </p:pic>
      <p:pic>
        <p:nvPicPr>
          <p:cNvPr id="29" name="Picture 28">
            <a:extLst>
              <a:ext uri="{FF2B5EF4-FFF2-40B4-BE49-F238E27FC236}">
                <a16:creationId xmlns:a16="http://schemas.microsoft.com/office/drawing/2014/main" id="{864A11BC-B88C-4EFD-9F18-17888EC56B7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9068" y="1519511"/>
            <a:ext cx="5693020" cy="5107227"/>
          </a:xfrm>
          <a:prstGeom prst="rect">
            <a:avLst/>
          </a:prstGeom>
          <a:noFill/>
          <a:ln>
            <a:noFill/>
          </a:ln>
        </p:spPr>
      </p:pic>
      <p:sp>
        <p:nvSpPr>
          <p:cNvPr id="30" name="TextBox 29">
            <a:extLst>
              <a:ext uri="{FF2B5EF4-FFF2-40B4-BE49-F238E27FC236}">
                <a16:creationId xmlns:a16="http://schemas.microsoft.com/office/drawing/2014/main" id="{8A7B2D76-C1A1-483F-A676-B88F14322C61}"/>
              </a:ext>
            </a:extLst>
          </p:cNvPr>
          <p:cNvSpPr txBox="1"/>
          <p:nvPr/>
        </p:nvSpPr>
        <p:spPr>
          <a:xfrm>
            <a:off x="6299068" y="1098062"/>
            <a:ext cx="5588133" cy="369332"/>
          </a:xfrm>
          <a:prstGeom prst="rect">
            <a:avLst/>
          </a:prstGeom>
          <a:noFill/>
        </p:spPr>
        <p:txBody>
          <a:bodyPr wrap="none" rtlCol="0">
            <a:spAutoFit/>
          </a:bodyPr>
          <a:lstStyle/>
          <a:p>
            <a:r>
              <a:rPr lang="en-US" dirty="0"/>
              <a:t>18.1% difference for diffuse aurora, 24.2 for discrete</a:t>
            </a:r>
          </a:p>
        </p:txBody>
      </p:sp>
    </p:spTree>
    <p:extLst>
      <p:ext uri="{BB962C8B-B14F-4D97-AF65-F5344CB8AC3E}">
        <p14:creationId xmlns:p14="http://schemas.microsoft.com/office/powerpoint/2010/main" val="291984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CBDDC-C6B7-4237-8A10-159F52014E3D}"/>
              </a:ext>
            </a:extLst>
          </p:cNvPr>
          <p:cNvSpPr>
            <a:spLocks noGrp="1"/>
          </p:cNvSpPr>
          <p:nvPr>
            <p:ph type="title"/>
          </p:nvPr>
        </p:nvSpPr>
        <p:spPr>
          <a:xfrm>
            <a:off x="408023" y="3628769"/>
            <a:ext cx="9059304" cy="436198"/>
          </a:xfrm>
        </p:spPr>
        <p:txBody>
          <a:bodyPr/>
          <a:lstStyle/>
          <a:p>
            <a:r>
              <a:rPr lang="en-US" dirty="0"/>
              <a:t>Future Work</a:t>
            </a:r>
          </a:p>
        </p:txBody>
      </p:sp>
      <p:sp>
        <p:nvSpPr>
          <p:cNvPr id="7" name="Content Placeholder 4">
            <a:extLst>
              <a:ext uri="{FF2B5EF4-FFF2-40B4-BE49-F238E27FC236}">
                <a16:creationId xmlns:a16="http://schemas.microsoft.com/office/drawing/2014/main" id="{0FA9AAE8-49E6-4ECB-BC58-4D3B6B2B4BD7}"/>
              </a:ext>
            </a:extLst>
          </p:cNvPr>
          <p:cNvSpPr txBox="1">
            <a:spLocks/>
          </p:cNvSpPr>
          <p:nvPr/>
        </p:nvSpPr>
        <p:spPr>
          <a:xfrm>
            <a:off x="327635" y="4150940"/>
            <a:ext cx="11529085" cy="2163527"/>
          </a:xfrm>
          <a:prstGeom prst="rect">
            <a:avLst/>
          </a:prstGeom>
        </p:spPr>
        <p:txBody>
          <a:bodyPr vert="horz"/>
          <a:lstStyle>
            <a:lvl1pPr marL="171450" indent="-171450" algn="l" defTabSz="457200" rtl="0" eaLnBrk="1" latinLnBrk="0" hangingPunct="1">
              <a:spcBef>
                <a:spcPct val="20000"/>
              </a:spcBef>
              <a:buSzPct val="130000"/>
              <a:buFont typeface="Arial"/>
              <a:buChar char="•"/>
              <a:defRPr sz="1800" kern="1200">
                <a:solidFill>
                  <a:schemeClr val="tx1"/>
                </a:solidFill>
                <a:latin typeface="Arial"/>
                <a:ea typeface="+mn-ea"/>
                <a:cs typeface="Arial"/>
              </a:defRPr>
            </a:lvl1pPr>
            <a:lvl2pPr marL="517525" indent="-227013" algn="l" defTabSz="457200" rtl="0" eaLnBrk="1" latinLnBrk="0" hangingPunct="1">
              <a:spcBef>
                <a:spcPct val="20000"/>
              </a:spcBef>
              <a:buFont typeface="Arial"/>
              <a:buChar char="–"/>
              <a:defRPr sz="1600" i="1" kern="1200">
                <a:solidFill>
                  <a:schemeClr val="tx1"/>
                </a:solidFill>
                <a:latin typeface="Arial"/>
                <a:ea typeface="+mn-ea"/>
                <a:cs typeface="Arial"/>
              </a:defRPr>
            </a:lvl2pPr>
            <a:lvl3pPr marL="800100" indent="-176213" algn="l" defTabSz="457200" rtl="0" eaLnBrk="1" latinLnBrk="0" hangingPunct="1">
              <a:spcBef>
                <a:spcPct val="20000"/>
              </a:spcBef>
              <a:buSzPct val="125000"/>
              <a:buFont typeface="Arial"/>
              <a:buChar char="•"/>
              <a:defRPr sz="1600" kern="1200">
                <a:solidFill>
                  <a:schemeClr val="tx1"/>
                </a:solidFill>
                <a:latin typeface="Arial"/>
                <a:ea typeface="+mn-ea"/>
                <a:cs typeface="Arial"/>
              </a:defRPr>
            </a:lvl3pPr>
            <a:lvl4pPr marL="1201738" indent="-228600" algn="l" defTabSz="457200" rtl="0" eaLnBrk="1" latinLnBrk="0" hangingPunct="1">
              <a:spcBef>
                <a:spcPct val="20000"/>
              </a:spcBef>
              <a:buFont typeface="Arial"/>
              <a:buChar char="–"/>
              <a:defRPr sz="1600" i="1" kern="1200">
                <a:solidFill>
                  <a:schemeClr val="tx1"/>
                </a:solidFill>
                <a:latin typeface="Arial"/>
                <a:ea typeface="+mn-ea"/>
                <a:cs typeface="Arial"/>
              </a:defRPr>
            </a:lvl4pPr>
            <a:lvl5pPr marL="1430338" indent="-176213"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THEMIS ASIs can provide data to improve energy flux, average </a:t>
            </a:r>
            <a:br>
              <a:rPr lang="en-US" dirty="0"/>
            </a:br>
            <a:r>
              <a:rPr lang="en-US" dirty="0"/>
              <a:t>energy, and conductance models in 2D: Can provide 2D maps to modelers.</a:t>
            </a:r>
          </a:p>
          <a:p>
            <a:r>
              <a:rPr lang="en-US" dirty="0"/>
              <a:t>Determine characteristic scale sizes important for energy deposition for different magnetospheric modes of response (substorm</a:t>
            </a:r>
            <a:r>
              <a:rPr lang="en-US" dirty="0">
                <a:sym typeface="Wingdings" panose="05000000000000000000" pitchFamily="2" charset="2"/>
              </a:rPr>
              <a:t></a:t>
            </a:r>
            <a:r>
              <a:rPr lang="en-US" dirty="0"/>
              <a:t>, storm type, etc.).</a:t>
            </a:r>
          </a:p>
          <a:p>
            <a:r>
              <a:rPr lang="en-US" dirty="0"/>
              <a:t>Characterize conductance.</a:t>
            </a:r>
          </a:p>
          <a:p>
            <a:r>
              <a:rPr lang="en-US" dirty="0"/>
              <a:t>Separate diffuse from discrete aurora.</a:t>
            </a:r>
          </a:p>
          <a:p>
            <a:r>
              <a:rPr lang="en-US" dirty="0"/>
              <a:t>Envelop </a:t>
            </a:r>
            <a:r>
              <a:rPr lang="en-US" dirty="0" err="1"/>
              <a:t>TREx</a:t>
            </a:r>
            <a:r>
              <a:rPr lang="en-US" dirty="0"/>
              <a:t> color ASIs as they become available.</a:t>
            </a:r>
          </a:p>
          <a:p>
            <a:endParaRPr lang="en-US" dirty="0"/>
          </a:p>
        </p:txBody>
      </p:sp>
      <p:sp>
        <p:nvSpPr>
          <p:cNvPr id="9" name="Title 1">
            <a:extLst>
              <a:ext uri="{FF2B5EF4-FFF2-40B4-BE49-F238E27FC236}">
                <a16:creationId xmlns:a16="http://schemas.microsoft.com/office/drawing/2014/main" id="{F0D83914-D935-41EB-B81F-7A470B7D0202}"/>
              </a:ext>
            </a:extLst>
          </p:cNvPr>
          <p:cNvSpPr txBox="1">
            <a:spLocks/>
          </p:cNvSpPr>
          <p:nvPr/>
        </p:nvSpPr>
        <p:spPr>
          <a:xfrm>
            <a:off x="327636" y="251889"/>
            <a:ext cx="9139692" cy="436198"/>
          </a:xfrm>
          <a:prstGeom prst="rect">
            <a:avLst/>
          </a:prstGeom>
        </p:spPr>
        <p:txBody>
          <a:bodyPr/>
          <a:lstStyle>
            <a:lvl1pPr algn="l" defTabSz="457200" rtl="0" eaLnBrk="1" latinLnBrk="0" hangingPunct="1">
              <a:spcBef>
                <a:spcPct val="0"/>
              </a:spcBef>
              <a:buNone/>
              <a:defRPr sz="2400" b="1" i="1" kern="1200" baseline="0">
                <a:solidFill>
                  <a:schemeClr val="tx1"/>
                </a:solidFill>
                <a:latin typeface="Arial"/>
                <a:ea typeface="+mj-ea"/>
                <a:cs typeface="Arial"/>
              </a:defRPr>
            </a:lvl1pPr>
          </a:lstStyle>
          <a:p>
            <a:r>
              <a:rPr lang="en-US" dirty="0"/>
              <a:t>Summary</a:t>
            </a:r>
          </a:p>
        </p:txBody>
      </p:sp>
      <p:sp>
        <p:nvSpPr>
          <p:cNvPr id="10" name="Content Placeholder 4">
            <a:extLst>
              <a:ext uri="{FF2B5EF4-FFF2-40B4-BE49-F238E27FC236}">
                <a16:creationId xmlns:a16="http://schemas.microsoft.com/office/drawing/2014/main" id="{3FA73082-1060-4CE0-A7B2-D7DFA2401066}"/>
              </a:ext>
            </a:extLst>
          </p:cNvPr>
          <p:cNvSpPr txBox="1">
            <a:spLocks/>
          </p:cNvSpPr>
          <p:nvPr/>
        </p:nvSpPr>
        <p:spPr>
          <a:xfrm>
            <a:off x="327635" y="688087"/>
            <a:ext cx="9319009" cy="1546784"/>
          </a:xfrm>
          <a:prstGeom prst="rect">
            <a:avLst/>
          </a:prstGeom>
        </p:spPr>
        <p:txBody>
          <a:bodyPr vert="horz"/>
          <a:lstStyle>
            <a:lvl1pPr marL="171450" indent="-171450" algn="l" defTabSz="457200" rtl="0" eaLnBrk="1" latinLnBrk="0" hangingPunct="1">
              <a:spcBef>
                <a:spcPct val="20000"/>
              </a:spcBef>
              <a:buSzPct val="130000"/>
              <a:buFont typeface="Arial"/>
              <a:buChar char="•"/>
              <a:defRPr sz="1800" kern="1200">
                <a:solidFill>
                  <a:schemeClr val="tx1"/>
                </a:solidFill>
                <a:latin typeface="Arial"/>
                <a:ea typeface="+mn-ea"/>
                <a:cs typeface="Arial"/>
              </a:defRPr>
            </a:lvl1pPr>
            <a:lvl2pPr marL="517525" indent="-227013" algn="l" defTabSz="457200" rtl="0" eaLnBrk="1" latinLnBrk="0" hangingPunct="1">
              <a:spcBef>
                <a:spcPct val="20000"/>
              </a:spcBef>
              <a:buFont typeface="Arial"/>
              <a:buChar char="–"/>
              <a:defRPr sz="1600" i="1" kern="1200">
                <a:solidFill>
                  <a:schemeClr val="tx1"/>
                </a:solidFill>
                <a:latin typeface="Arial"/>
                <a:ea typeface="+mn-ea"/>
                <a:cs typeface="Arial"/>
              </a:defRPr>
            </a:lvl2pPr>
            <a:lvl3pPr marL="800100" indent="-176213" algn="l" defTabSz="457200" rtl="0" eaLnBrk="1" latinLnBrk="0" hangingPunct="1">
              <a:spcBef>
                <a:spcPct val="20000"/>
              </a:spcBef>
              <a:buSzPct val="125000"/>
              <a:buFont typeface="Arial"/>
              <a:buChar char="•"/>
              <a:defRPr sz="1600" kern="1200">
                <a:solidFill>
                  <a:schemeClr val="tx1"/>
                </a:solidFill>
                <a:latin typeface="Arial"/>
                <a:ea typeface="+mn-ea"/>
                <a:cs typeface="Arial"/>
              </a:defRPr>
            </a:lvl3pPr>
            <a:lvl4pPr marL="1201738" indent="-228600" algn="l" defTabSz="457200" rtl="0" eaLnBrk="1" latinLnBrk="0" hangingPunct="1">
              <a:spcBef>
                <a:spcPct val="20000"/>
              </a:spcBef>
              <a:buFont typeface="Arial"/>
              <a:buChar char="–"/>
              <a:defRPr sz="1600" i="1" kern="1200">
                <a:solidFill>
                  <a:schemeClr val="tx1"/>
                </a:solidFill>
                <a:latin typeface="Arial"/>
                <a:ea typeface="+mn-ea"/>
                <a:cs typeface="Arial"/>
              </a:defRPr>
            </a:lvl4pPr>
            <a:lvl5pPr marL="1430338" indent="-176213"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We developed a technique using THEMIS white light ASIs to determine energy flux, average energy, and conductance in 2D over time. </a:t>
            </a:r>
          </a:p>
          <a:p>
            <a:r>
              <a:rPr lang="en-US" dirty="0"/>
              <a:t>We applied the technique to study two back-to-back substorms.</a:t>
            </a:r>
          </a:p>
          <a:p>
            <a:r>
              <a:rPr lang="en-US" dirty="0"/>
              <a:t>Meso-scales are important contributors to the substorm total </a:t>
            </a:r>
            <a:br>
              <a:rPr lang="en-US" dirty="0"/>
            </a:br>
            <a:r>
              <a:rPr lang="en-US" dirty="0"/>
              <a:t>energy budget.</a:t>
            </a:r>
          </a:p>
          <a:p>
            <a:pPr lvl="1"/>
            <a:r>
              <a:rPr lang="en-US" dirty="0"/>
              <a:t>Mesoscale aurora contribute up to ~80% (~60%) of the total energy </a:t>
            </a:r>
            <a:br>
              <a:rPr lang="en-US" dirty="0"/>
            </a:br>
            <a:r>
              <a:rPr lang="en-US" dirty="0"/>
              <a:t>flux immediately after onset during the early expansion phase of the </a:t>
            </a:r>
            <a:br>
              <a:rPr lang="en-US" dirty="0"/>
            </a:br>
            <a:r>
              <a:rPr lang="en-US" dirty="0"/>
              <a:t>first (second) substorm, and continue to contribute ~30-55% </a:t>
            </a:r>
            <a:br>
              <a:rPr lang="en-US" dirty="0"/>
            </a:br>
            <a:r>
              <a:rPr lang="en-US" dirty="0"/>
              <a:t>throughout the remainder of the substorm. </a:t>
            </a:r>
          </a:p>
          <a:p>
            <a:endParaRPr lang="en-US" dirty="0"/>
          </a:p>
        </p:txBody>
      </p:sp>
      <p:sp>
        <p:nvSpPr>
          <p:cNvPr id="11" name="TextBox 10">
            <a:extLst>
              <a:ext uri="{FF2B5EF4-FFF2-40B4-BE49-F238E27FC236}">
                <a16:creationId xmlns:a16="http://schemas.microsoft.com/office/drawing/2014/main" id="{D72B4955-670D-4196-96D5-1929525ACBEB}"/>
              </a:ext>
            </a:extLst>
          </p:cNvPr>
          <p:cNvSpPr txBox="1"/>
          <p:nvPr/>
        </p:nvSpPr>
        <p:spPr>
          <a:xfrm>
            <a:off x="4937675" y="6486413"/>
            <a:ext cx="2145139" cy="276999"/>
          </a:xfrm>
          <a:prstGeom prst="rect">
            <a:avLst/>
          </a:prstGeom>
          <a:noFill/>
        </p:spPr>
        <p:txBody>
          <a:bodyPr wrap="none" rtlCol="0">
            <a:spAutoFit/>
          </a:bodyPr>
          <a:lstStyle/>
          <a:p>
            <a:r>
              <a:rPr lang="en-US" sz="1200" dirty="0"/>
              <a:t>christine.gabrielse@aero.org</a:t>
            </a:r>
          </a:p>
        </p:txBody>
      </p:sp>
      <p:pic>
        <p:nvPicPr>
          <p:cNvPr id="8" name="Picture 7" descr="A picture containing chain, indoor&#10;&#10;Description generated with high confidence">
            <a:extLst>
              <a:ext uri="{FF2B5EF4-FFF2-40B4-BE49-F238E27FC236}">
                <a16:creationId xmlns:a16="http://schemas.microsoft.com/office/drawing/2014/main" id="{C51B92CF-6B9A-4136-9172-1CF3F2A8DD11}"/>
              </a:ext>
            </a:extLst>
          </p:cNvPr>
          <p:cNvPicPr>
            <a:picLocks noChangeAspect="1"/>
          </p:cNvPicPr>
          <p:nvPr/>
        </p:nvPicPr>
        <p:blipFill>
          <a:blip r:embed="rId3"/>
          <a:stretch>
            <a:fillRect/>
          </a:stretch>
        </p:blipFill>
        <p:spPr>
          <a:xfrm>
            <a:off x="7344400" y="1421528"/>
            <a:ext cx="4604487" cy="2696914"/>
          </a:xfrm>
          <a:prstGeom prst="rect">
            <a:avLst/>
          </a:prstGeom>
        </p:spPr>
      </p:pic>
      <p:sp>
        <p:nvSpPr>
          <p:cNvPr id="12" name="TextBox 11">
            <a:extLst>
              <a:ext uri="{FF2B5EF4-FFF2-40B4-BE49-F238E27FC236}">
                <a16:creationId xmlns:a16="http://schemas.microsoft.com/office/drawing/2014/main" id="{DD008A31-9659-4C39-87D7-433EF59384A0}"/>
              </a:ext>
            </a:extLst>
          </p:cNvPr>
          <p:cNvSpPr txBox="1"/>
          <p:nvPr/>
        </p:nvSpPr>
        <p:spPr>
          <a:xfrm>
            <a:off x="9835984" y="4118480"/>
            <a:ext cx="2210862" cy="261610"/>
          </a:xfrm>
          <a:prstGeom prst="rect">
            <a:avLst/>
          </a:prstGeom>
          <a:noFill/>
        </p:spPr>
        <p:txBody>
          <a:bodyPr wrap="none" rtlCol="0">
            <a:spAutoFit/>
          </a:bodyPr>
          <a:lstStyle/>
          <a:p>
            <a:r>
              <a:rPr lang="en-US" sz="1100" dirty="0"/>
              <a:t>Gabrielse et al. (2021, Frontiers)</a:t>
            </a:r>
          </a:p>
        </p:txBody>
      </p:sp>
      <p:sp>
        <p:nvSpPr>
          <p:cNvPr id="13" name="TextBox 12">
            <a:extLst>
              <a:ext uri="{FF2B5EF4-FFF2-40B4-BE49-F238E27FC236}">
                <a16:creationId xmlns:a16="http://schemas.microsoft.com/office/drawing/2014/main" id="{02DF30EF-D59B-4E06-9B83-59FD08D4928C}"/>
              </a:ext>
            </a:extLst>
          </p:cNvPr>
          <p:cNvSpPr txBox="1"/>
          <p:nvPr/>
        </p:nvSpPr>
        <p:spPr>
          <a:xfrm>
            <a:off x="8134428" y="6265812"/>
            <a:ext cx="3912418" cy="523220"/>
          </a:xfrm>
          <a:prstGeom prst="rect">
            <a:avLst/>
          </a:prstGeom>
          <a:noFill/>
        </p:spPr>
        <p:txBody>
          <a:bodyPr wrap="none" rtlCol="0">
            <a:spAutoFit/>
          </a:bodyPr>
          <a:lstStyle/>
          <a:p>
            <a:r>
              <a:rPr lang="en-US" sz="1200" dirty="0"/>
              <a:t>See more details in: Gabrielse et al. (2021, Frontiers)</a:t>
            </a:r>
          </a:p>
          <a:p>
            <a:r>
              <a:rPr lang="en-US" sz="1600" dirty="0">
                <a:hlinkClick r:id="rId4"/>
              </a:rPr>
              <a:t>https://doi.org/10.3389/fphy.2021.744298</a:t>
            </a:r>
            <a:endParaRPr lang="en-US" sz="1050" dirty="0"/>
          </a:p>
        </p:txBody>
      </p:sp>
    </p:spTree>
    <p:extLst>
      <p:ext uri="{BB962C8B-B14F-4D97-AF65-F5344CB8AC3E}">
        <p14:creationId xmlns:p14="http://schemas.microsoft.com/office/powerpoint/2010/main" val="2963920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4540D-E034-4163-9180-5549B0C51BCB}"/>
              </a:ext>
            </a:extLst>
          </p:cNvPr>
          <p:cNvSpPr>
            <a:spLocks noGrp="1"/>
          </p:cNvSpPr>
          <p:nvPr>
            <p:ph type="title"/>
          </p:nvPr>
        </p:nvSpPr>
        <p:spPr/>
        <p:txBody>
          <a:bodyPr/>
          <a:lstStyle/>
          <a:p>
            <a:r>
              <a:rPr lang="en-US" dirty="0"/>
              <a:t>Extra</a:t>
            </a:r>
          </a:p>
        </p:txBody>
      </p:sp>
      <p:sp>
        <p:nvSpPr>
          <p:cNvPr id="3" name="Text Placeholder 2">
            <a:extLst>
              <a:ext uri="{FF2B5EF4-FFF2-40B4-BE49-F238E27FC236}">
                <a16:creationId xmlns:a16="http://schemas.microsoft.com/office/drawing/2014/main" id="{21EC79F2-B97A-4345-B06F-D23734D18A61}"/>
              </a:ext>
            </a:extLst>
          </p:cNvPr>
          <p:cNvSpPr>
            <a:spLocks noGrp="1"/>
          </p:cNvSpPr>
          <p:nvPr>
            <p:ph type="body" sz="quarter" idx="16"/>
          </p:nvPr>
        </p:nvSpPr>
        <p:spPr/>
        <p:txBody>
          <a:bodyPr/>
          <a:lstStyle/>
          <a:p>
            <a:endParaRPr lang="en-US"/>
          </a:p>
        </p:txBody>
      </p:sp>
      <p:sp>
        <p:nvSpPr>
          <p:cNvPr id="4" name="Text Placeholder 3">
            <a:extLst>
              <a:ext uri="{FF2B5EF4-FFF2-40B4-BE49-F238E27FC236}">
                <a16:creationId xmlns:a16="http://schemas.microsoft.com/office/drawing/2014/main" id="{09A80DCA-272D-426A-A08D-66B915158F3C}"/>
              </a:ext>
            </a:extLst>
          </p:cNvPr>
          <p:cNvSpPr>
            <a:spLocks noGrp="1"/>
          </p:cNvSpPr>
          <p:nvPr>
            <p:ph type="body" sz="quarter" idx="17"/>
          </p:nvPr>
        </p:nvSpPr>
        <p:spPr/>
        <p:txBody>
          <a:bodyPr/>
          <a:lstStyle/>
          <a:p>
            <a:endParaRPr lang="en-US"/>
          </a:p>
        </p:txBody>
      </p:sp>
      <p:sp>
        <p:nvSpPr>
          <p:cNvPr id="5" name="Content Placeholder 4">
            <a:extLst>
              <a:ext uri="{FF2B5EF4-FFF2-40B4-BE49-F238E27FC236}">
                <a16:creationId xmlns:a16="http://schemas.microsoft.com/office/drawing/2014/main" id="{9DB8AD2F-90CB-4C18-855C-F766405A0861}"/>
              </a:ext>
            </a:extLst>
          </p:cNvPr>
          <p:cNvSpPr>
            <a:spLocks noGrp="1"/>
          </p:cNvSpPr>
          <p:nvPr>
            <p:ph sz="quarter" idx="15"/>
          </p:nvPr>
        </p:nvSpPr>
        <p:spPr/>
        <p:txBody>
          <a:bodyPr/>
          <a:lstStyle/>
          <a:p>
            <a:endParaRPr lang="en-US"/>
          </a:p>
        </p:txBody>
      </p:sp>
    </p:spTree>
    <p:extLst>
      <p:ext uri="{BB962C8B-B14F-4D97-AF65-F5344CB8AC3E}">
        <p14:creationId xmlns:p14="http://schemas.microsoft.com/office/powerpoint/2010/main" val="2625189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83C9B-337A-40CF-A605-D7C2803B721E}"/>
              </a:ext>
            </a:extLst>
          </p:cNvPr>
          <p:cNvSpPr>
            <a:spLocks noGrp="1"/>
          </p:cNvSpPr>
          <p:nvPr>
            <p:ph type="title"/>
          </p:nvPr>
        </p:nvSpPr>
        <p:spPr/>
        <p:txBody>
          <a:bodyPr/>
          <a:lstStyle/>
          <a:p>
            <a:r>
              <a:rPr lang="en-US" dirty="0"/>
              <a:t>2010-02-16 Substorm: Energy Flux &amp; Average Energy in 2D Over Time</a:t>
            </a:r>
          </a:p>
        </p:txBody>
      </p:sp>
      <p:pic>
        <p:nvPicPr>
          <p:cNvPr id="6" name="Picture 5" descr="A picture containing different, colorful, several&#10;&#10;Description automatically generated">
            <a:extLst>
              <a:ext uri="{FF2B5EF4-FFF2-40B4-BE49-F238E27FC236}">
                <a16:creationId xmlns:a16="http://schemas.microsoft.com/office/drawing/2014/main" id="{B4D7A84A-3E49-41A3-B70D-F9B94AACE186}"/>
              </a:ext>
            </a:extLst>
          </p:cNvPr>
          <p:cNvPicPr>
            <a:picLocks noChangeAspect="1"/>
          </p:cNvPicPr>
          <p:nvPr/>
        </p:nvPicPr>
        <p:blipFill>
          <a:blip r:embed="rId5"/>
          <a:stretch>
            <a:fillRect/>
          </a:stretch>
        </p:blipFill>
        <p:spPr>
          <a:xfrm>
            <a:off x="535275" y="963382"/>
            <a:ext cx="4662250" cy="5661530"/>
          </a:xfrm>
          <a:prstGeom prst="rect">
            <a:avLst/>
          </a:prstGeom>
        </p:spPr>
      </p:pic>
      <p:sp>
        <p:nvSpPr>
          <p:cNvPr id="10" name="TextBox 9">
            <a:extLst>
              <a:ext uri="{FF2B5EF4-FFF2-40B4-BE49-F238E27FC236}">
                <a16:creationId xmlns:a16="http://schemas.microsoft.com/office/drawing/2014/main" id="{899E160D-631B-48C1-8F0F-5812BBFEFF36}"/>
              </a:ext>
            </a:extLst>
          </p:cNvPr>
          <p:cNvSpPr txBox="1"/>
          <p:nvPr/>
        </p:nvSpPr>
        <p:spPr>
          <a:xfrm>
            <a:off x="592700" y="707779"/>
            <a:ext cx="4547399" cy="338554"/>
          </a:xfrm>
          <a:prstGeom prst="rect">
            <a:avLst/>
          </a:prstGeom>
          <a:noFill/>
        </p:spPr>
        <p:txBody>
          <a:bodyPr wrap="none" rtlCol="0">
            <a:spAutoFit/>
          </a:bodyPr>
          <a:lstStyle/>
          <a:p>
            <a:r>
              <a:rPr lang="en-US" sz="1600" dirty="0"/>
              <a:t>2D Mosaics of Energy Flux and Average Energy</a:t>
            </a:r>
          </a:p>
        </p:txBody>
      </p:sp>
      <p:pic>
        <p:nvPicPr>
          <p:cNvPr id="4" name="744298_Video_1">
            <a:hlinkClick r:id="" action="ppaction://media"/>
            <a:extLst>
              <a:ext uri="{FF2B5EF4-FFF2-40B4-BE49-F238E27FC236}">
                <a16:creationId xmlns:a16="http://schemas.microsoft.com/office/drawing/2014/main" id="{F4DF0600-F170-48CA-9264-105965CC1AA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70751" y="2273454"/>
            <a:ext cx="4876800" cy="3657600"/>
          </a:xfrm>
          <a:prstGeom prst="rect">
            <a:avLst/>
          </a:prstGeom>
        </p:spPr>
      </p:pic>
      <p:sp>
        <p:nvSpPr>
          <p:cNvPr id="7" name="TextBox 6">
            <a:extLst>
              <a:ext uri="{FF2B5EF4-FFF2-40B4-BE49-F238E27FC236}">
                <a16:creationId xmlns:a16="http://schemas.microsoft.com/office/drawing/2014/main" id="{EC55587F-414B-46B9-8DB7-838941AFF3E0}"/>
              </a:ext>
            </a:extLst>
          </p:cNvPr>
          <p:cNvSpPr txBox="1"/>
          <p:nvPr/>
        </p:nvSpPr>
        <p:spPr>
          <a:xfrm>
            <a:off x="6170751" y="1740024"/>
            <a:ext cx="4801314" cy="369332"/>
          </a:xfrm>
          <a:prstGeom prst="rect">
            <a:avLst/>
          </a:prstGeom>
          <a:noFill/>
        </p:spPr>
        <p:txBody>
          <a:bodyPr wrap="none" rtlCol="0">
            <a:spAutoFit/>
          </a:bodyPr>
          <a:lstStyle/>
          <a:p>
            <a:r>
              <a:rPr lang="en-US" dirty="0"/>
              <a:t>Energy flux assuming a Gaussian distribution</a:t>
            </a:r>
          </a:p>
        </p:txBody>
      </p:sp>
      <p:sp>
        <p:nvSpPr>
          <p:cNvPr id="8" name="TextBox 7">
            <a:extLst>
              <a:ext uri="{FF2B5EF4-FFF2-40B4-BE49-F238E27FC236}">
                <a16:creationId xmlns:a16="http://schemas.microsoft.com/office/drawing/2014/main" id="{E82F8D8F-ED5F-44C9-B20B-27ECB0785421}"/>
              </a:ext>
            </a:extLst>
          </p:cNvPr>
          <p:cNvSpPr txBox="1"/>
          <p:nvPr/>
        </p:nvSpPr>
        <p:spPr>
          <a:xfrm>
            <a:off x="7731675" y="6581001"/>
            <a:ext cx="2145139" cy="276999"/>
          </a:xfrm>
          <a:prstGeom prst="rect">
            <a:avLst/>
          </a:prstGeom>
          <a:noFill/>
        </p:spPr>
        <p:txBody>
          <a:bodyPr wrap="none" rtlCol="0">
            <a:spAutoFit/>
          </a:bodyPr>
          <a:lstStyle/>
          <a:p>
            <a:r>
              <a:rPr lang="en-US" sz="1200" dirty="0"/>
              <a:t>christine.gabrielse@aero.org</a:t>
            </a:r>
          </a:p>
        </p:txBody>
      </p:sp>
      <p:sp>
        <p:nvSpPr>
          <p:cNvPr id="9" name="Rectangle 8">
            <a:extLst>
              <a:ext uri="{FF2B5EF4-FFF2-40B4-BE49-F238E27FC236}">
                <a16:creationId xmlns:a16="http://schemas.microsoft.com/office/drawing/2014/main" id="{0D91FF15-DEA8-46FA-BBD1-C1CAA50BF59E}"/>
              </a:ext>
            </a:extLst>
          </p:cNvPr>
          <p:cNvSpPr/>
          <p:nvPr/>
        </p:nvSpPr>
        <p:spPr>
          <a:xfrm rot="16200000">
            <a:off x="10208219" y="3986837"/>
            <a:ext cx="1909497" cy="230832"/>
          </a:xfrm>
          <a:prstGeom prst="rect">
            <a:avLst/>
          </a:prstGeom>
        </p:spPr>
        <p:txBody>
          <a:bodyPr wrap="none">
            <a:spAutoFit/>
          </a:bodyPr>
          <a:lstStyle/>
          <a:p>
            <a:r>
              <a:rPr lang="en-US" sz="900" dirty="0"/>
              <a:t>Gabrielse et al. (2021, Frontiers)</a:t>
            </a:r>
          </a:p>
        </p:txBody>
      </p:sp>
      <p:sp>
        <p:nvSpPr>
          <p:cNvPr id="11" name="Rectangle 10">
            <a:extLst>
              <a:ext uri="{FF2B5EF4-FFF2-40B4-BE49-F238E27FC236}">
                <a16:creationId xmlns:a16="http://schemas.microsoft.com/office/drawing/2014/main" id="{C61D0F1E-4831-4B36-A93A-9926EA43AD80}"/>
              </a:ext>
            </a:extLst>
          </p:cNvPr>
          <p:cNvSpPr/>
          <p:nvPr/>
        </p:nvSpPr>
        <p:spPr>
          <a:xfrm rot="16200000">
            <a:off x="4402518" y="3678730"/>
            <a:ext cx="1909497" cy="230832"/>
          </a:xfrm>
          <a:prstGeom prst="rect">
            <a:avLst/>
          </a:prstGeom>
        </p:spPr>
        <p:txBody>
          <a:bodyPr wrap="none">
            <a:spAutoFit/>
          </a:bodyPr>
          <a:lstStyle/>
          <a:p>
            <a:r>
              <a:rPr lang="en-US" sz="900" dirty="0"/>
              <a:t>Gabrielse et al. (2021, Frontiers)</a:t>
            </a:r>
          </a:p>
        </p:txBody>
      </p:sp>
    </p:spTree>
    <p:extLst>
      <p:ext uri="{BB962C8B-B14F-4D97-AF65-F5344CB8AC3E}">
        <p14:creationId xmlns:p14="http://schemas.microsoft.com/office/powerpoint/2010/main" val="202051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450A8D-52C2-4754-BD7F-063A5626CE07}"/>
              </a:ext>
            </a:extLst>
          </p:cNvPr>
          <p:cNvPicPr>
            <a:picLocks noChangeAspect="1"/>
          </p:cNvPicPr>
          <p:nvPr/>
        </p:nvPicPr>
        <p:blipFill>
          <a:blip r:embed="rId3"/>
          <a:stretch>
            <a:fillRect/>
          </a:stretch>
        </p:blipFill>
        <p:spPr>
          <a:xfrm>
            <a:off x="6444787" y="814685"/>
            <a:ext cx="3979373" cy="2424749"/>
          </a:xfrm>
          <a:prstGeom prst="rect">
            <a:avLst/>
          </a:prstGeom>
        </p:spPr>
      </p:pic>
      <p:sp>
        <p:nvSpPr>
          <p:cNvPr id="2" name="Title 1">
            <a:extLst>
              <a:ext uri="{FF2B5EF4-FFF2-40B4-BE49-F238E27FC236}">
                <a16:creationId xmlns:a16="http://schemas.microsoft.com/office/drawing/2014/main" id="{213AB4DA-D9A2-4DFA-B89E-04AE748990CA}"/>
              </a:ext>
            </a:extLst>
          </p:cNvPr>
          <p:cNvSpPr>
            <a:spLocks noGrp="1"/>
          </p:cNvSpPr>
          <p:nvPr>
            <p:ph type="title"/>
          </p:nvPr>
        </p:nvSpPr>
        <p:spPr/>
        <p:txBody>
          <a:bodyPr/>
          <a:lstStyle/>
          <a:p>
            <a:r>
              <a:rPr lang="en-US" dirty="0"/>
              <a:t>Convert White ASI Counts to Color Intensities</a:t>
            </a:r>
          </a:p>
        </p:txBody>
      </p:sp>
      <p:sp>
        <p:nvSpPr>
          <p:cNvPr id="10" name="TextBox 9">
            <a:extLst>
              <a:ext uri="{FF2B5EF4-FFF2-40B4-BE49-F238E27FC236}">
                <a16:creationId xmlns:a16="http://schemas.microsoft.com/office/drawing/2014/main" id="{1C18542E-42E7-4ED8-90E3-825EAC85481C}"/>
              </a:ext>
            </a:extLst>
          </p:cNvPr>
          <p:cNvSpPr txBox="1"/>
          <p:nvPr/>
        </p:nvSpPr>
        <p:spPr>
          <a:xfrm>
            <a:off x="6444787" y="1024683"/>
            <a:ext cx="2552943" cy="369332"/>
          </a:xfrm>
          <a:prstGeom prst="rect">
            <a:avLst/>
          </a:prstGeom>
          <a:noFill/>
        </p:spPr>
        <p:txBody>
          <a:bodyPr wrap="none" rtlCol="0">
            <a:spAutoFit/>
          </a:bodyPr>
          <a:lstStyle/>
          <a:p>
            <a:r>
              <a:rPr lang="en-US" dirty="0">
                <a:solidFill>
                  <a:srgbClr val="00FF00"/>
                </a:solidFill>
              </a:rPr>
              <a:t>FSMI MSP line-of-sight</a:t>
            </a:r>
          </a:p>
        </p:txBody>
      </p:sp>
      <p:sp>
        <p:nvSpPr>
          <p:cNvPr id="11" name="TextBox 10">
            <a:extLst>
              <a:ext uri="{FF2B5EF4-FFF2-40B4-BE49-F238E27FC236}">
                <a16:creationId xmlns:a16="http://schemas.microsoft.com/office/drawing/2014/main" id="{2363D22D-C17F-473D-935A-F6723DB1B64E}"/>
              </a:ext>
            </a:extLst>
          </p:cNvPr>
          <p:cNvSpPr txBox="1"/>
          <p:nvPr/>
        </p:nvSpPr>
        <p:spPr>
          <a:xfrm>
            <a:off x="452176" y="711461"/>
            <a:ext cx="5421883" cy="1631216"/>
          </a:xfrm>
          <a:prstGeom prst="rect">
            <a:avLst/>
          </a:prstGeom>
          <a:noFill/>
        </p:spPr>
        <p:txBody>
          <a:bodyPr wrap="square" rtlCol="0">
            <a:spAutoFit/>
          </a:bodyPr>
          <a:lstStyle/>
          <a:p>
            <a:r>
              <a:rPr lang="en-US" dirty="0"/>
              <a:t>Meridian Scanning Photometer (MSP)</a:t>
            </a:r>
          </a:p>
          <a:p>
            <a:pPr marL="285750" indent="-285750">
              <a:buFont typeface="Arial" panose="020B0604020202020204" pitchFamily="34" charset="0"/>
              <a:buChar char="•"/>
            </a:pPr>
            <a:r>
              <a:rPr lang="en-US" sz="1600" dirty="0"/>
              <a:t>Provides </a:t>
            </a:r>
            <a:r>
              <a:rPr lang="en-US" sz="1600" dirty="0">
                <a:solidFill>
                  <a:srgbClr val="00B050"/>
                </a:solidFill>
              </a:rPr>
              <a:t>557.7 nm</a:t>
            </a:r>
            <a:r>
              <a:rPr lang="en-US" sz="1600" dirty="0"/>
              <a:t>, </a:t>
            </a:r>
            <a:r>
              <a:rPr lang="en-US" sz="1600" dirty="0">
                <a:solidFill>
                  <a:srgbClr val="0070C0"/>
                </a:solidFill>
              </a:rPr>
              <a:t>427.8 nm</a:t>
            </a:r>
            <a:r>
              <a:rPr lang="en-US" sz="1600" dirty="0"/>
              <a:t>, and </a:t>
            </a:r>
            <a:r>
              <a:rPr lang="en-US" sz="1600" dirty="0">
                <a:solidFill>
                  <a:srgbClr val="FF0000"/>
                </a:solidFill>
              </a:rPr>
              <a:t>630.0 nm </a:t>
            </a:r>
            <a:r>
              <a:rPr lang="en-US" sz="1600" dirty="0"/>
              <a:t>intensities along a single line of magnetic longitude.</a:t>
            </a:r>
          </a:p>
          <a:p>
            <a:r>
              <a:rPr lang="en-US" dirty="0"/>
              <a:t>Conversion steps:</a:t>
            </a:r>
          </a:p>
          <a:p>
            <a:pPr marL="285750" indent="-285750">
              <a:buFont typeface="Arial" panose="020B0604020202020204" pitchFamily="34" charset="0"/>
              <a:buChar char="•"/>
            </a:pPr>
            <a:r>
              <a:rPr lang="en-US" sz="1600" dirty="0"/>
              <a:t>Scatterplot of green vs. white along MSP LOS, fit analytical function</a:t>
            </a:r>
          </a:p>
        </p:txBody>
      </p:sp>
      <p:sp>
        <p:nvSpPr>
          <p:cNvPr id="12" name="Rectangle 11">
            <a:extLst>
              <a:ext uri="{FF2B5EF4-FFF2-40B4-BE49-F238E27FC236}">
                <a16:creationId xmlns:a16="http://schemas.microsoft.com/office/drawing/2014/main" id="{F322D9EF-896B-45B9-9B77-3B6D3BB31557}"/>
              </a:ext>
            </a:extLst>
          </p:cNvPr>
          <p:cNvSpPr/>
          <p:nvPr/>
        </p:nvSpPr>
        <p:spPr>
          <a:xfrm>
            <a:off x="452176" y="2342677"/>
            <a:ext cx="4069582" cy="3693319"/>
          </a:xfrm>
          <a:prstGeom prst="rect">
            <a:avLst/>
          </a:prstGeom>
        </p:spPr>
        <p:txBody>
          <a:bodyPr wrap="square">
            <a:spAutoFit/>
          </a:bodyPr>
          <a:lstStyle/>
          <a:p>
            <a:pPr marL="285750" indent="-285750">
              <a:buFont typeface="Arial" panose="020B0604020202020204" pitchFamily="34" charset="0"/>
              <a:buChar char="•"/>
            </a:pPr>
            <a:r>
              <a:rPr lang="en-US" sz="1600" dirty="0"/>
              <a:t>Scatterplot of blue vs. green (only MSP data), fit analytical function</a:t>
            </a:r>
          </a:p>
          <a:p>
            <a:pPr marL="285750" indent="-285750">
              <a:buFont typeface="Arial" panose="020B0604020202020204" pitchFamily="34" charset="0"/>
              <a:buChar char="•"/>
            </a:pPr>
            <a:r>
              <a:rPr lang="en-US" sz="1600" dirty="0"/>
              <a:t>Scatterplot of red vs. green (only MSP), fit several analytical functions</a:t>
            </a:r>
          </a:p>
          <a:p>
            <a:pPr marL="285750" indent="-285750">
              <a:buFont typeface="Arial" panose="020B0604020202020204" pitchFamily="34" charset="0"/>
              <a:buChar char="•"/>
            </a:pPr>
            <a:r>
              <a:rPr lang="en-US" sz="1600" dirty="0"/>
              <a:t>Data span 3 hours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Dashed yellow lines=upper and lower quartiles</a:t>
            </a:r>
          </a:p>
          <a:p>
            <a:pPr marL="285750" indent="-285750">
              <a:buFont typeface="Arial" panose="020B0604020202020204" pitchFamily="34" charset="0"/>
              <a:buChar char="•"/>
            </a:pPr>
            <a:r>
              <a:rPr lang="en-US" sz="1600" dirty="0"/>
              <a:t>Yellow line=median</a:t>
            </a:r>
          </a:p>
          <a:p>
            <a:endParaRPr lang="en-US" dirty="0"/>
          </a:p>
          <a:p>
            <a:r>
              <a:rPr lang="en-US" dirty="0"/>
              <a:t>Note: white light is first processed to remove city light with background subtraction; stars removed with a median filter.</a:t>
            </a:r>
          </a:p>
        </p:txBody>
      </p:sp>
      <p:pic>
        <p:nvPicPr>
          <p:cNvPr id="8" name="Picture 7">
            <a:extLst>
              <a:ext uri="{FF2B5EF4-FFF2-40B4-BE49-F238E27FC236}">
                <a16:creationId xmlns:a16="http://schemas.microsoft.com/office/drawing/2014/main" id="{63E4C67F-03D7-4EB9-ABC9-9C930D0E5E9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3434" y="3280653"/>
            <a:ext cx="6696389" cy="3481887"/>
          </a:xfrm>
          <a:prstGeom prst="rect">
            <a:avLst/>
          </a:prstGeom>
          <a:noFill/>
          <a:ln>
            <a:noFill/>
          </a:ln>
        </p:spPr>
      </p:pic>
      <p:sp>
        <p:nvSpPr>
          <p:cNvPr id="9" name="TextBox 8">
            <a:extLst>
              <a:ext uri="{FF2B5EF4-FFF2-40B4-BE49-F238E27FC236}">
                <a16:creationId xmlns:a16="http://schemas.microsoft.com/office/drawing/2014/main" id="{1C00DF41-8ACB-4853-8D7D-CE0E1686DCF5}"/>
              </a:ext>
            </a:extLst>
          </p:cNvPr>
          <p:cNvSpPr txBox="1"/>
          <p:nvPr/>
        </p:nvSpPr>
        <p:spPr>
          <a:xfrm>
            <a:off x="1414397" y="6486412"/>
            <a:ext cx="2145139" cy="276999"/>
          </a:xfrm>
          <a:prstGeom prst="rect">
            <a:avLst/>
          </a:prstGeom>
          <a:noFill/>
        </p:spPr>
        <p:txBody>
          <a:bodyPr wrap="none" rtlCol="0">
            <a:spAutoFit/>
          </a:bodyPr>
          <a:lstStyle/>
          <a:p>
            <a:r>
              <a:rPr lang="en-US" sz="1200" dirty="0"/>
              <a:t>christine.gabrielse@aero.org</a:t>
            </a:r>
          </a:p>
        </p:txBody>
      </p:sp>
      <p:sp>
        <p:nvSpPr>
          <p:cNvPr id="13" name="TextBox 12">
            <a:extLst>
              <a:ext uri="{FF2B5EF4-FFF2-40B4-BE49-F238E27FC236}">
                <a16:creationId xmlns:a16="http://schemas.microsoft.com/office/drawing/2014/main" id="{407AD249-84BE-44D5-8338-94184E3C9C56}"/>
              </a:ext>
            </a:extLst>
          </p:cNvPr>
          <p:cNvSpPr txBox="1"/>
          <p:nvPr/>
        </p:nvSpPr>
        <p:spPr>
          <a:xfrm>
            <a:off x="8287102" y="553075"/>
            <a:ext cx="2210862" cy="261610"/>
          </a:xfrm>
          <a:prstGeom prst="rect">
            <a:avLst/>
          </a:prstGeom>
          <a:noFill/>
        </p:spPr>
        <p:txBody>
          <a:bodyPr wrap="none" rtlCol="0">
            <a:spAutoFit/>
          </a:bodyPr>
          <a:lstStyle/>
          <a:p>
            <a:r>
              <a:rPr lang="en-US" sz="1100" dirty="0"/>
              <a:t>Gabrielse et al. (2021, Frontiers)</a:t>
            </a:r>
          </a:p>
        </p:txBody>
      </p:sp>
    </p:spTree>
    <p:extLst>
      <p:ext uri="{BB962C8B-B14F-4D97-AF65-F5344CB8AC3E}">
        <p14:creationId xmlns:p14="http://schemas.microsoft.com/office/powerpoint/2010/main" val="887583987"/>
      </p:ext>
    </p:extLst>
  </p:cSld>
  <p:clrMapOvr>
    <a:masterClrMapping/>
  </p:clrMapOvr>
</p:sld>
</file>

<file path=ppt/theme/theme1.xml><?xml version="1.0" encoding="utf-8"?>
<a:theme xmlns:a="http://schemas.openxmlformats.org/drawingml/2006/main" name="Default Theme">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efault Theme" id="{7AA79D18-F6E1-4D6C-8420-9C5A770C01B4}" vid="{54399ECB-4BC6-4E85-BB42-F3A69C52828F}"/>
    </a:ext>
  </a:extLst>
</a:theme>
</file>

<file path=ppt/theme/theme2.xml><?xml version="1.0" encoding="utf-8"?>
<a:theme xmlns:a="http://schemas.openxmlformats.org/drawingml/2006/main" name="2_Corporate Template_Security Markings">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E7CC2E9-97E7-44E2-9CEF-94245A140030}" vid="{4E14C260-738B-43BB-B364-E6985E06DA98}"/>
    </a:ext>
  </a:extLst>
</a:theme>
</file>

<file path=ppt/theme/theme3.xml><?xml version="1.0" encoding="utf-8"?>
<a:theme xmlns:a="http://schemas.openxmlformats.org/drawingml/2006/main" name="3_Standard Title ">
  <a:themeElements>
    <a:clrScheme name="1">
      <a:dk1>
        <a:srgbClr val="000000"/>
      </a:dk1>
      <a:lt1>
        <a:srgbClr val="FFFFFF"/>
      </a:lt1>
      <a:dk2>
        <a:srgbClr val="6F6F6F"/>
      </a:dk2>
      <a:lt2>
        <a:srgbClr val="EEECE1"/>
      </a:lt2>
      <a:accent1>
        <a:srgbClr val="5E8AB3"/>
      </a:accent1>
      <a:accent2>
        <a:srgbClr val="9B7793"/>
      </a:accent2>
      <a:accent3>
        <a:srgbClr val="FF8F1C"/>
      </a:accent3>
      <a:accent4>
        <a:srgbClr val="FFC72C"/>
      </a:accent4>
      <a:accent5>
        <a:srgbClr val="4F868E"/>
      </a:accent5>
      <a:accent6>
        <a:srgbClr val="A3D65E"/>
      </a:accent6>
      <a:hlink>
        <a:srgbClr val="5E8AB3"/>
      </a:hlink>
      <a:folHlink>
        <a:srgbClr val="4F868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E7CC2E9-97E7-44E2-9CEF-94245A140030}" vid="{46BA43DB-6872-4722-BB01-E569EEF72301}"/>
    </a:ext>
  </a:extLst>
</a:theme>
</file>

<file path=ppt/theme/theme4.xml><?xml version="1.0" encoding="utf-8"?>
<a:theme xmlns:a="http://schemas.openxmlformats.org/drawingml/2006/main" name="4_Standard Title ">
  <a:themeElements>
    <a:clrScheme name="1">
      <a:dk1>
        <a:srgbClr val="000000"/>
      </a:dk1>
      <a:lt1>
        <a:srgbClr val="FFFFFF"/>
      </a:lt1>
      <a:dk2>
        <a:srgbClr val="6F6F6F"/>
      </a:dk2>
      <a:lt2>
        <a:srgbClr val="EEECE1"/>
      </a:lt2>
      <a:accent1>
        <a:srgbClr val="5E8AB3"/>
      </a:accent1>
      <a:accent2>
        <a:srgbClr val="9B7793"/>
      </a:accent2>
      <a:accent3>
        <a:srgbClr val="FF8F1C"/>
      </a:accent3>
      <a:accent4>
        <a:srgbClr val="FFC72C"/>
      </a:accent4>
      <a:accent5>
        <a:srgbClr val="4F868E"/>
      </a:accent5>
      <a:accent6>
        <a:srgbClr val="A3D65E"/>
      </a:accent6>
      <a:hlink>
        <a:srgbClr val="5E8AB3"/>
      </a:hlink>
      <a:folHlink>
        <a:srgbClr val="4F868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x9 2018 Aerospace Template.potx" id="{9862A745-75A0-4B97-B61D-50676AC8F609}" vid="{EC1692C1-61F6-4720-ABF0-66D2B66E0A3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19170</TotalTime>
  <Words>1837</Words>
  <Application>Microsoft Office PowerPoint</Application>
  <PresentationFormat>Widescreen</PresentationFormat>
  <Paragraphs>118</Paragraphs>
  <Slides>8</Slides>
  <Notes>7</Notes>
  <HiddenSlides>0</HiddenSlides>
  <MMClips>2</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8</vt:i4>
      </vt:variant>
    </vt:vector>
  </HeadingPairs>
  <TitlesOfParts>
    <vt:vector size="14" baseType="lpstr">
      <vt:lpstr>Arial</vt:lpstr>
      <vt:lpstr>Calibri</vt:lpstr>
      <vt:lpstr>Default Theme</vt:lpstr>
      <vt:lpstr>2_Corporate Template_Security Markings</vt:lpstr>
      <vt:lpstr>3_Standard Title </vt:lpstr>
      <vt:lpstr>4_Standard Title </vt:lpstr>
      <vt:lpstr>Precipitating Energy Flux, Average Energy, and Hall Auroral Conductance from THEMIS All-Sky-Imagers during Two Substorms: Mesoscale Contributions  </vt:lpstr>
      <vt:lpstr>Motivation: 2D Mosaic of Precipitation Parameters on Continental Scale</vt:lpstr>
      <vt:lpstr>From Color Ratios to Energy &amp; Eflux </vt:lpstr>
      <vt:lpstr>Mesoscale Contribution to Substorm Energy Flux &amp; Average Energy</vt:lpstr>
      <vt:lpstr>Future Work</vt:lpstr>
      <vt:lpstr>Extra</vt:lpstr>
      <vt:lpstr>2010-02-16 Substorm: Energy Flux &amp; Average Energy in 2D Over Time</vt:lpstr>
      <vt:lpstr>Convert White ASI Counts to Color Intensities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Convert White ASI Counts to Color Intensities</dc:title>
  <dc:creator>Christine E Gabrielse</dc:creator>
  <cp:lastModifiedBy>Christine E Gabrielse</cp:lastModifiedBy>
  <cp:revision>81</cp:revision>
  <dcterms:created xsi:type="dcterms:W3CDTF">2021-02-22T16:58:22Z</dcterms:created>
  <dcterms:modified xsi:type="dcterms:W3CDTF">2022-03-03T21:40:49Z</dcterms:modified>
</cp:coreProperties>
</file>