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6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7EB2-AAE5-2842-BF48-5029FD75355C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08297-855C-0947-BC82-1FC74094A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0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University of Iowa Logo in tab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versity of Iowa Logo in tab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iversity of Iowa Logo in tab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niversity of Iowa Logo in tab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 of Iowa Logo in tab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 of Physics and Astronomy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201197"/>
            <a:ext cx="5636742" cy="8928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18497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08"/>
            <a:ext cx="5562600" cy="4489986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University of Iowa Logo in tab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3" r:id="rId4"/>
    <p:sldLayoutId id="2147483661" r:id="rId5"/>
    <p:sldLayoutId id="2147483650" r:id="rId6"/>
    <p:sldLayoutId id="2147483662" r:id="rId7"/>
    <p:sldLayoutId id="2147483654" r:id="rId8"/>
    <p:sldLayoutId id="2147483655" r:id="rId9"/>
    <p:sldLayoutId id="2147483665" r:id="rId10"/>
    <p:sldLayoutId id="2147483664" r:id="rId11"/>
    <p:sldLayoutId id="214748366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tif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3450" y="28221"/>
            <a:ext cx="3005828" cy="386279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Lunar Vertex</a:t>
            </a:r>
            <a:br>
              <a:rPr lang="en-US" dirty="0"/>
            </a:br>
            <a:r>
              <a:rPr lang="en-US" sz="1200" dirty="0"/>
              <a:t>Exploring the Intersection of Geoscience &amp; Space Plasma Physics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3944" y="1395807"/>
            <a:ext cx="5255329" cy="4671505"/>
          </a:xfrm>
        </p:spPr>
        <p:txBody>
          <a:bodyPr>
            <a:normAutofit/>
          </a:bodyPr>
          <a:lstStyle/>
          <a:p>
            <a:r>
              <a:rPr lang="en-US" dirty="0"/>
              <a:t>Where do the Moon’s magnetic fields come from?</a:t>
            </a:r>
          </a:p>
          <a:p>
            <a:r>
              <a:rPr lang="en-US" dirty="0"/>
              <a:t>What produces lunar “swirls”? </a:t>
            </a:r>
          </a:p>
          <a:p>
            <a:r>
              <a:rPr lang="en-US" dirty="0"/>
              <a:t>How does the solar wind interact with lunar magnetic fields? </a:t>
            </a:r>
          </a:p>
          <a:p>
            <a:r>
              <a:rPr lang="en-US" dirty="0"/>
              <a:t>How does the space environment weather planetary surfaces over time?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Placeholder 13" descr="LunarVertex_PRISM2020_Step2+20210202a2.pdf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" b="346"/>
          <a:stretch>
            <a:fillRect/>
          </a:stretch>
        </p:blipFill>
        <p:spPr>
          <a:xfrm>
            <a:off x="6148346" y="28222"/>
            <a:ext cx="3005828" cy="3862792"/>
          </a:xfrm>
        </p:spPr>
      </p:pic>
      <p:sp>
        <p:nvSpPr>
          <p:cNvPr id="15" name="TextBox 14"/>
          <p:cNvSpPr txBox="1"/>
          <p:nvPr/>
        </p:nvSpPr>
        <p:spPr>
          <a:xfrm>
            <a:off x="10159915" y="4506011"/>
            <a:ext cx="156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/>
              <a:t>Selected June 2021</a:t>
            </a:r>
          </a:p>
          <a:p>
            <a:pPr marL="285750" indent="-285750">
              <a:buFont typeface="Arial"/>
              <a:buChar char="•"/>
            </a:pPr>
            <a:r>
              <a:rPr lang="en-US" i="1" dirty="0"/>
              <a:t>Launch April 2024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0008" y="190727"/>
            <a:ext cx="181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Reiner Gamma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B29E6D-46FC-3D40-96FD-058727C62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922" r="44836"/>
          <a:stretch/>
        </p:blipFill>
        <p:spPr>
          <a:xfrm>
            <a:off x="6130837" y="3871642"/>
            <a:ext cx="3777514" cy="23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5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8F7F56D-B410-C945-8EF2-274F2FE6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Vertex Payload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BA8C5B-04DC-8745-B635-75E694450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Department of Physics and Astronomy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D53425-AE93-7E43-AC3C-4918044502FD}"/>
              </a:ext>
            </a:extLst>
          </p:cNvPr>
          <p:cNvSpPr txBox="1">
            <a:spLocks/>
          </p:cNvSpPr>
          <p:nvPr/>
        </p:nvSpPr>
        <p:spPr>
          <a:xfrm>
            <a:off x="182395" y="1482855"/>
            <a:ext cx="6347497" cy="2021815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177800" indent="-1778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0" indent="0">
              <a:spcAft>
                <a:spcPts val="400"/>
              </a:spcAft>
              <a:buNone/>
              <a:defRPr/>
            </a:pPr>
            <a:r>
              <a:rPr lang="en-US" sz="2000" dirty="0">
                <a:ea typeface="ヒラギノ角ゴ Pro W3"/>
              </a:rPr>
              <a:t>Lander Instruments</a:t>
            </a:r>
          </a:p>
          <a:p>
            <a:pPr marL="238125" lvl="0" indent="-227013">
              <a:spcAft>
                <a:spcPts val="400"/>
              </a:spcAft>
              <a:defRPr/>
            </a:pPr>
            <a:r>
              <a:rPr lang="en-US" sz="1400" u="sng" dirty="0">
                <a:ea typeface="ヒラギノ角ゴ Pro W3"/>
              </a:rPr>
              <a:t>Vector Magnetometer Lander (VML) </a:t>
            </a:r>
            <a:r>
              <a:rPr lang="en-US" sz="1400" b="0" dirty="0">
                <a:ea typeface="ヒラギノ角ゴ Pro W3"/>
              </a:rPr>
              <a:t>– Ring-core fluxgate magnetometer measures vector magnetic field during cruise, descent, and at landing site.</a:t>
            </a:r>
          </a:p>
          <a:p>
            <a:pPr marL="238125" indent="-227013">
              <a:spcAft>
                <a:spcPts val="400"/>
              </a:spcAft>
              <a:defRPr/>
            </a:pPr>
            <a:r>
              <a:rPr lang="en-US" sz="1400" u="sng" dirty="0">
                <a:ea typeface="ヒラギノ角ゴ Pro W3"/>
              </a:rPr>
              <a:t>Magnetic Anomaly Plasma Spectrometer (MAPS) </a:t>
            </a:r>
            <a:r>
              <a:rPr lang="en-US" sz="1400" b="0" dirty="0">
                <a:ea typeface="ヒラギノ角ゴ Pro W3"/>
              </a:rPr>
              <a:t>– Ion and electron electrostatic analyzer characterizes incident ions and electrons.</a:t>
            </a:r>
          </a:p>
          <a:p>
            <a:pPr marL="238125" lvl="0" indent="-227013">
              <a:spcAft>
                <a:spcPts val="400"/>
              </a:spcAft>
              <a:defRPr/>
            </a:pPr>
            <a:r>
              <a:rPr lang="en-US" sz="1400" u="sng" dirty="0">
                <a:ea typeface="ヒラギノ角ゴ Pro W3"/>
              </a:rPr>
              <a:t>Vertex Camera Array (VCA) </a:t>
            </a:r>
            <a:r>
              <a:rPr lang="en-US" sz="1400" b="0" dirty="0">
                <a:ea typeface="ヒラギノ角ゴ Pro W3"/>
              </a:rPr>
              <a:t>– Three sets of three color cameras provide 360° field of view of landing site for geologic context and photometric study.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622242-B7EC-3C40-84E5-F88A74964674}"/>
              </a:ext>
            </a:extLst>
          </p:cNvPr>
          <p:cNvSpPr txBox="1">
            <a:spLocks/>
          </p:cNvSpPr>
          <p:nvPr/>
        </p:nvSpPr>
        <p:spPr>
          <a:xfrm>
            <a:off x="6777654" y="40377"/>
            <a:ext cx="5533015" cy="1946145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177800" indent="-1778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0" indent="0">
              <a:spcAft>
                <a:spcPts val="400"/>
              </a:spcAft>
              <a:buNone/>
              <a:defRPr/>
            </a:pPr>
            <a:r>
              <a:rPr lang="en-US" sz="2000" dirty="0">
                <a:ea typeface="ヒラギノ角ゴ Pro W3"/>
              </a:rPr>
              <a:t>Instrumented Rover</a:t>
            </a:r>
            <a:endParaRPr lang="en-US" sz="1400" u="sng" dirty="0">
              <a:ea typeface="ヒラギノ角ゴ Pro W3"/>
            </a:endParaRPr>
          </a:p>
          <a:p>
            <a:pPr marL="238125" lvl="0" indent="-227013">
              <a:spcAft>
                <a:spcPts val="0"/>
              </a:spcAft>
              <a:defRPr/>
            </a:pPr>
            <a:r>
              <a:rPr lang="en-US" sz="1400" u="sng" dirty="0">
                <a:ea typeface="ヒラギノ角ゴ Pro W3"/>
              </a:rPr>
              <a:t>Vector Magnetometer Rover (VMR) </a:t>
            </a:r>
            <a:r>
              <a:rPr lang="en-US" sz="1400" b="0" dirty="0">
                <a:ea typeface="ヒラギノ角ゴ Pro W3"/>
              </a:rPr>
              <a:t>– Measures vector magnetic field at multiple points along the traverse route.</a:t>
            </a:r>
          </a:p>
          <a:p>
            <a:pPr marL="238125" lvl="0" indent="-227013">
              <a:spcAft>
                <a:spcPts val="0"/>
              </a:spcAft>
              <a:defRPr/>
            </a:pPr>
            <a:endParaRPr lang="en-US" sz="1400" u="sng" dirty="0">
              <a:ea typeface="ヒラギノ角ゴ Pro W3"/>
            </a:endParaRPr>
          </a:p>
          <a:p>
            <a:pPr marL="238125" lvl="0" indent="-227013">
              <a:spcAft>
                <a:spcPts val="0"/>
              </a:spcAft>
              <a:defRPr/>
            </a:pPr>
            <a:r>
              <a:rPr lang="en-US" sz="1400" u="sng" dirty="0">
                <a:ea typeface="ヒラギノ角ゴ Pro W3"/>
              </a:rPr>
              <a:t>Rover Multispectral Microscope (RMM) </a:t>
            </a:r>
            <a:r>
              <a:rPr lang="en-US" sz="1400" b="0" dirty="0">
                <a:ea typeface="ヒラギノ角ゴ Pro W3"/>
              </a:rPr>
              <a:t>– Close-up imager determines regolith composition and texture/particle size</a:t>
            </a:r>
            <a:r>
              <a:rPr lang="en-US" sz="2000" b="0" dirty="0">
                <a:ea typeface="ヒラギノ角ゴ Pro W3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28E4DB-977A-F247-8463-1F1EB17ECE21}"/>
              </a:ext>
            </a:extLst>
          </p:cNvPr>
          <p:cNvGrpSpPr>
            <a:grpSpLocks noChangeAspect="1"/>
          </p:cNvGrpSpPr>
          <p:nvPr/>
        </p:nvGrpSpPr>
        <p:grpSpPr>
          <a:xfrm>
            <a:off x="593025" y="3478326"/>
            <a:ext cx="1267142" cy="2043361"/>
            <a:chOff x="264510" y="1708474"/>
            <a:chExt cx="5973858" cy="963329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A4FCCD-16C7-E346-AA7F-90C4B65135DD}"/>
                </a:ext>
              </a:extLst>
            </p:cNvPr>
            <p:cNvSpPr/>
            <p:nvPr/>
          </p:nvSpPr>
          <p:spPr>
            <a:xfrm>
              <a:off x="264510" y="1708474"/>
              <a:ext cx="5973858" cy="9633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9EC7E6-ADAB-EF41-A7D4-8CF394CD7DB8}"/>
                </a:ext>
              </a:extLst>
            </p:cNvPr>
            <p:cNvGrpSpPr/>
            <p:nvPr/>
          </p:nvGrpSpPr>
          <p:grpSpPr>
            <a:xfrm>
              <a:off x="998208" y="1708474"/>
              <a:ext cx="5084071" cy="9161137"/>
              <a:chOff x="760590" y="881062"/>
              <a:chExt cx="5786407" cy="10426700"/>
            </a:xfrm>
            <a:solidFill>
              <a:schemeClr val="bg1"/>
            </a:solidFill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AC9FC69-265A-5245-86B9-F69DC4E1FF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8681" r="17667"/>
              <a:stretch/>
            </p:blipFill>
            <p:spPr>
              <a:xfrm>
                <a:off x="760590" y="881062"/>
                <a:ext cx="3338623" cy="10426700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A63A4F3-AEE1-B24D-8E24-D591B34CB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7966" y="1397872"/>
                <a:ext cx="2514600" cy="2277001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DE07C4F-14F8-4F40-8460-B2F60AEC2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9597" y="7685781"/>
                <a:ext cx="2057400" cy="2318657"/>
              </a:xfrm>
              <a:prstGeom prst="rect">
                <a:avLst/>
              </a:prstGeom>
              <a:grpFill/>
              <a:ln w="22225">
                <a:solidFill>
                  <a:schemeClr val="tx1"/>
                </a:solidFill>
              </a:ln>
            </p:spPr>
          </p:pic>
        </p:grpSp>
      </p:grpSp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1965A10C-8468-C046-9802-0A7042A73F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30" t="9875" r="25935" b="4416"/>
          <a:stretch/>
        </p:blipFill>
        <p:spPr>
          <a:xfrm>
            <a:off x="7231485" y="1549340"/>
            <a:ext cx="1426819" cy="149752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" name="Picture 2" descr="LunarOutpost_Horizontal_OnBlack">
            <a:extLst>
              <a:ext uri="{FF2B5EF4-FFF2-40B4-BE49-F238E27FC236}">
                <a16:creationId xmlns:a16="http://schemas.microsoft.com/office/drawing/2014/main" id="{21A6F103-7593-304B-A36D-9181FF76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68" y="3057678"/>
            <a:ext cx="1570231" cy="37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2A54FF-20E6-3C4B-BEC8-6438BFA9C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4" y="5623689"/>
            <a:ext cx="1561905" cy="4266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1" name="Picture 20" descr="apl_horizontal_white_bordercropped.png">
            <a:extLst>
              <a:ext uri="{FF2B5EF4-FFF2-40B4-BE49-F238E27FC236}">
                <a16:creationId xmlns:a16="http://schemas.microsoft.com/office/drawing/2014/main" id="{14298177-6B87-584F-AD6E-A44A4C21A8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" y="5564177"/>
            <a:ext cx="1828800" cy="419038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FE4240-A8B3-8641-9C91-ADF4ABE0C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3916" y="5320948"/>
            <a:ext cx="1298448" cy="729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7A6AC5-163C-4047-A8A7-12EFA70370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4274" y="1810100"/>
            <a:ext cx="1856912" cy="317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E9FD60-B25A-1444-A5EA-EC1B60F6DD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3834" y="1588200"/>
            <a:ext cx="1010440" cy="712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4A28D0-C00D-9445-A81D-99EF9739D5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166" y="3450092"/>
            <a:ext cx="722376" cy="6875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3A52DD-B33B-374C-A0CA-1906631ED1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166" y="4156372"/>
            <a:ext cx="722376" cy="6875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7D855D-50D2-7C4C-88D9-741A40817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3647" y="4889910"/>
            <a:ext cx="722376" cy="6875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81F34D3-898F-EA4E-B771-0935A8109EFA}"/>
              </a:ext>
            </a:extLst>
          </p:cNvPr>
          <p:cNvGrpSpPr>
            <a:grpSpLocks noChangeAspect="1"/>
          </p:cNvGrpSpPr>
          <p:nvPr/>
        </p:nvGrpSpPr>
        <p:grpSpPr>
          <a:xfrm>
            <a:off x="2548745" y="3458916"/>
            <a:ext cx="1531990" cy="1745240"/>
            <a:chOff x="3106615" y="613611"/>
            <a:chExt cx="4852052" cy="552744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E8459A-C651-E445-9E8B-ED09842C9452}"/>
                </a:ext>
              </a:extLst>
            </p:cNvPr>
            <p:cNvSpPr/>
            <p:nvPr/>
          </p:nvSpPr>
          <p:spPr>
            <a:xfrm>
              <a:off x="3106615" y="613611"/>
              <a:ext cx="4852052" cy="5527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272FFDF-F1C6-E543-B352-816275588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7F9FA"/>
                </a:clrFrom>
                <a:clrTo>
                  <a:srgbClr val="F7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5" t="16410" r="29616" b="4501"/>
            <a:stretch/>
          </p:blipFill>
          <p:spPr bwMode="auto">
            <a:xfrm>
              <a:off x="3439707" y="931492"/>
              <a:ext cx="4518960" cy="52095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BD9013F-B6CC-9B49-93B6-5BE12C9EA573}"/>
                </a:ext>
              </a:extLst>
            </p:cNvPr>
            <p:cNvSpPr/>
            <p:nvPr/>
          </p:nvSpPr>
          <p:spPr>
            <a:xfrm>
              <a:off x="3275152" y="747499"/>
              <a:ext cx="3629465" cy="1702190"/>
            </a:xfrm>
            <a:custGeom>
              <a:avLst/>
              <a:gdLst>
                <a:gd name="connsiteX0" fmla="*/ 2208628 w 3629465"/>
                <a:gd name="connsiteY0" fmla="*/ 0 h 1702190"/>
                <a:gd name="connsiteX1" fmla="*/ 0 w 3629465"/>
                <a:gd name="connsiteY1" fmla="*/ 1491175 h 1702190"/>
                <a:gd name="connsiteX2" fmla="*/ 1448973 w 3629465"/>
                <a:gd name="connsiteY2" fmla="*/ 1702190 h 1702190"/>
                <a:gd name="connsiteX3" fmla="*/ 3629465 w 3629465"/>
                <a:gd name="connsiteY3" fmla="*/ 196947 h 1702190"/>
                <a:gd name="connsiteX4" fmla="*/ 2208628 w 3629465"/>
                <a:gd name="connsiteY4" fmla="*/ 0 h 17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465" h="1702190">
                  <a:moveTo>
                    <a:pt x="2208628" y="0"/>
                  </a:moveTo>
                  <a:lnTo>
                    <a:pt x="0" y="1491175"/>
                  </a:lnTo>
                  <a:lnTo>
                    <a:pt x="1448973" y="1702190"/>
                  </a:lnTo>
                  <a:lnTo>
                    <a:pt x="3629465" y="196947"/>
                  </a:lnTo>
                  <a:lnTo>
                    <a:pt x="2208628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6F8A5B5-64B7-5F48-84F1-3DD1A5A2F8FA}"/>
                </a:ext>
              </a:extLst>
            </p:cNvPr>
            <p:cNvCxnSpPr/>
            <p:nvPr/>
          </p:nvCxnSpPr>
          <p:spPr>
            <a:xfrm flipV="1">
              <a:off x="4880532" y="2308341"/>
              <a:ext cx="81993" cy="248845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E208F3-EAF5-3244-9A41-C7346FF972AB}"/>
                </a:ext>
              </a:extLst>
            </p:cNvPr>
            <p:cNvSpPr/>
            <p:nvPr/>
          </p:nvSpPr>
          <p:spPr>
            <a:xfrm>
              <a:off x="7448550" y="3943350"/>
              <a:ext cx="510117" cy="298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359E22-18A6-8A49-900B-2AF85B2020BA}"/>
                </a:ext>
              </a:extLst>
            </p:cNvPr>
            <p:cNvSpPr/>
            <p:nvPr/>
          </p:nvSpPr>
          <p:spPr>
            <a:xfrm rot="19446467">
              <a:off x="5302070" y="4555635"/>
              <a:ext cx="510117" cy="142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D08F5E-F93A-E94A-9C37-87F4D5DF9626}"/>
                </a:ext>
              </a:extLst>
            </p:cNvPr>
            <p:cNvSpPr/>
            <p:nvPr/>
          </p:nvSpPr>
          <p:spPr>
            <a:xfrm rot="716722">
              <a:off x="3896085" y="4769133"/>
              <a:ext cx="510117" cy="298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20885D-1F8C-F741-AA0F-CE8732A9E168}"/>
                </a:ext>
              </a:extLst>
            </p:cNvPr>
            <p:cNvSpPr/>
            <p:nvPr/>
          </p:nvSpPr>
          <p:spPr>
            <a:xfrm>
              <a:off x="4329140" y="3267024"/>
              <a:ext cx="489995" cy="164035"/>
            </a:xfrm>
            <a:prstGeom prst="rect">
              <a:avLst/>
            </a:prstGeom>
            <a:blipFill dpi="0"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59D958C-DD8B-D949-960D-1C51622D838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9471" r="29131"/>
          <a:stretch/>
        </p:blipFill>
        <p:spPr>
          <a:xfrm>
            <a:off x="8750200" y="2300176"/>
            <a:ext cx="3432026" cy="4663314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954C3B9-0432-CC48-9C56-FA837B2C8702}"/>
              </a:ext>
            </a:extLst>
          </p:cNvPr>
          <p:cNvSpPr txBox="1">
            <a:spLocks/>
          </p:cNvSpPr>
          <p:nvPr/>
        </p:nvSpPr>
        <p:spPr>
          <a:xfrm>
            <a:off x="7998752" y="3990308"/>
            <a:ext cx="1657496" cy="861067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177800" indent="-1778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b="1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1pPr>
            <a:lvl2pPr marL="6858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0"/>
              </a:spcBef>
              <a:spcAft>
                <a:spcPts val="60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0" indent="0">
              <a:spcAft>
                <a:spcPts val="400"/>
              </a:spcAft>
              <a:buNone/>
              <a:defRPr/>
            </a:pPr>
            <a:r>
              <a:rPr lang="en-US" sz="2000" dirty="0">
                <a:ea typeface="ヒラギノ角ゴ Pro W3"/>
              </a:rPr>
              <a:t>Commercial </a:t>
            </a:r>
          </a:p>
          <a:p>
            <a:pPr marL="11112" lvl="0" indent="0">
              <a:spcAft>
                <a:spcPts val="400"/>
              </a:spcAft>
              <a:buNone/>
              <a:defRPr/>
            </a:pPr>
            <a:r>
              <a:rPr lang="en-US" sz="2000" dirty="0">
                <a:ea typeface="ヒラギノ角ゴ Pro W3"/>
              </a:rPr>
              <a:t>Lander</a:t>
            </a:r>
            <a:endParaRPr lang="en-US" sz="1400" u="sng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43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185</Words>
  <Application>Microsoft Macintosh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Lunar Vertex Exploring the Intersection of Geoscience &amp; Space Plasma Physics</vt:lpstr>
      <vt:lpstr>Lunar Vertex Payload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Corliss, Jessica A</dc:creator>
  <cp:lastModifiedBy>Jasper Halekas</cp:lastModifiedBy>
  <cp:revision>99</cp:revision>
  <dcterms:created xsi:type="dcterms:W3CDTF">2020-01-21T18:13:39Z</dcterms:created>
  <dcterms:modified xsi:type="dcterms:W3CDTF">2022-02-11T21:21:36Z</dcterms:modified>
</cp:coreProperties>
</file>