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s" ContentType="vide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81" r:id="rId4"/>
    <p:sldId id="282" r:id="rId5"/>
    <p:sldId id="275" r:id="rId6"/>
    <p:sldId id="276" r:id="rId7"/>
    <p:sldId id="277" r:id="rId8"/>
    <p:sldId id="279" r:id="rId9"/>
    <p:sldId id="269" r:id="rId10"/>
    <p:sldId id="280" r:id="rId11"/>
    <p:sldId id="263" r:id="rId12"/>
    <p:sldId id="264" r:id="rId13"/>
    <p:sldId id="265" r:id="rId14"/>
    <p:sldId id="267" r:id="rId15"/>
    <p:sldId id="268"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94"/>
  </p:normalViewPr>
  <p:slideViewPr>
    <p:cSldViewPr snapToGrid="0" snapToObjects="1">
      <p:cViewPr varScale="1">
        <p:scale>
          <a:sx n="98" d="100"/>
          <a:sy n="98"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E4F0-7B58-3747-B5C1-B99691150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124F9-65CC-9B45-90D5-AB2FDAC36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7FE21-E4A1-D244-8EB9-126320CD1321}"/>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71B183E6-24D4-BD4D-9BAC-7D054B96D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7D142-EED2-8844-A741-027F877F6331}"/>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269892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49B0-BE16-BD4F-AF94-0D6874E24D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B9F75-9610-3641-985C-76CFFB14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FBD3E-F11D-3847-B026-C4786CF5A4C6}"/>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7EB3C553-215E-FD42-8C5F-2FBF33188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64C80-261B-E342-A553-2F5C78982967}"/>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394250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07E63-2124-734F-97BF-6488C74D83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6D561-4F79-BE49-8E81-42587102B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83AA6-8FE8-EE45-9337-D902B6EAAAE7}"/>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B2CC3E4D-364A-7C41-9E6F-DD999140D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66A19-80F9-FB43-9D58-0D15DBEAAE24}"/>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129509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474F-8E62-9D48-B227-C8281D8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B5DD0-5320-014B-B87F-E3899A137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BF448-01FF-B24F-9D25-524AB0743A81}"/>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5AB351CF-B54B-2041-9C14-E18C3AFF0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4E043-3D50-9041-BAEB-76B33B923222}"/>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340756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5DA1-AC38-BA44-AEDD-D65966A863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0A21C-E11D-2843-B8A6-54B112332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D22F88-71B2-4F46-A145-DBDE2826AA81}"/>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2A20112B-FBE4-FE48-A9B2-E50D3C176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8527C-D0A4-3445-BD4B-C8D647966941}"/>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215216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AFE-C5BE-CC4D-941C-2309BA1F4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5E691-EDDA-E04A-9A8E-69FCA3A83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AEBD73-2CA1-B645-B8AE-27526A3D7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CE0FE-138B-6F4F-ADF2-46BCBE69A3BD}"/>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6" name="Footer Placeholder 5">
            <a:extLst>
              <a:ext uri="{FF2B5EF4-FFF2-40B4-BE49-F238E27FC236}">
                <a16:creationId xmlns:a16="http://schemas.microsoft.com/office/drawing/2014/main" id="{2C79D2D1-B9A0-8B4E-9FEC-C45214A42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A883B-E75A-8D4E-AB6E-61601A1B405E}"/>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228429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C17D-28F4-F240-9494-B65B83F8B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E4C637-6B21-1846-9BFE-7D4E2984D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65C46-C900-2C4F-8D78-2A3B35ADCA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B6EF1-DBEC-B94C-970C-DBB6D1F88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A431A-8554-8843-AB72-B469054FB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0A402-C583-1043-9879-F64EEA109423}"/>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8" name="Footer Placeholder 7">
            <a:extLst>
              <a:ext uri="{FF2B5EF4-FFF2-40B4-BE49-F238E27FC236}">
                <a16:creationId xmlns:a16="http://schemas.microsoft.com/office/drawing/2014/main" id="{E9FB53EF-0F44-FC42-B1F4-EE5163178A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F8F03-F1D8-BB4F-B0E9-92FD409A09B7}"/>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32663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0018-68F9-AC4E-BA8E-21319CCDE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53FA0C-8C55-3040-96C0-7180BBABDAF5}"/>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4" name="Footer Placeholder 3">
            <a:extLst>
              <a:ext uri="{FF2B5EF4-FFF2-40B4-BE49-F238E27FC236}">
                <a16:creationId xmlns:a16="http://schemas.microsoft.com/office/drawing/2014/main" id="{A36176B8-3EA3-5445-9702-C15CDE1D0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4CC5FE-986C-FA44-BEEF-69A7734EF31B}"/>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293254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DAC2D-DDF6-7F4B-A368-594E26164337}"/>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3" name="Footer Placeholder 2">
            <a:extLst>
              <a:ext uri="{FF2B5EF4-FFF2-40B4-BE49-F238E27FC236}">
                <a16:creationId xmlns:a16="http://schemas.microsoft.com/office/drawing/2014/main" id="{6667CBFB-A283-774A-9043-FCE89CDEF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07A091-FC73-3047-959C-83FD8AB56123}"/>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183434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DF61-5055-8843-9812-461C1EE19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AA827-436E-C148-B7CE-7D62C4DE8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978F9-820E-3F42-84C8-2F692E4F2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4096-3B92-6040-A37D-184484BF8F5C}"/>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6" name="Footer Placeholder 5">
            <a:extLst>
              <a:ext uri="{FF2B5EF4-FFF2-40B4-BE49-F238E27FC236}">
                <a16:creationId xmlns:a16="http://schemas.microsoft.com/office/drawing/2014/main" id="{962F1A87-45B3-EA4C-8C00-5B71BC186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3FBBF-F407-5E44-80A1-7D74C41D0991}"/>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186966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D3BE-ECC3-0B48-997F-172B45E54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03F640-B27E-8F4A-BFE1-CA667CFB3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5F889B-90FA-FE46-B642-AB163E9C8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9A1C3-E141-6847-92FE-E0F563EC8B0C}"/>
              </a:ext>
            </a:extLst>
          </p:cNvPr>
          <p:cNvSpPr>
            <a:spLocks noGrp="1"/>
          </p:cNvSpPr>
          <p:nvPr>
            <p:ph type="dt" sz="half" idx="10"/>
          </p:nvPr>
        </p:nvSpPr>
        <p:spPr/>
        <p:txBody>
          <a:bodyPr/>
          <a:lstStyle/>
          <a:p>
            <a:fld id="{EF7AF4BD-FB12-0148-8271-D4D6D6F07377}" type="datetimeFigureOut">
              <a:rPr lang="en-US" smtClean="0"/>
              <a:t>2/21/22</a:t>
            </a:fld>
            <a:endParaRPr lang="en-US"/>
          </a:p>
        </p:txBody>
      </p:sp>
      <p:sp>
        <p:nvSpPr>
          <p:cNvPr id="6" name="Footer Placeholder 5">
            <a:extLst>
              <a:ext uri="{FF2B5EF4-FFF2-40B4-BE49-F238E27FC236}">
                <a16:creationId xmlns:a16="http://schemas.microsoft.com/office/drawing/2014/main" id="{29FFC5AB-7D87-D14F-AC65-68BEC7A7A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D7CB7-C5AA-DD41-9DC2-B0C16D826D43}"/>
              </a:ext>
            </a:extLst>
          </p:cNvPr>
          <p:cNvSpPr>
            <a:spLocks noGrp="1"/>
          </p:cNvSpPr>
          <p:nvPr>
            <p:ph type="sldNum" sz="quarter" idx="12"/>
          </p:nvPr>
        </p:nvSpPr>
        <p:spPr/>
        <p:txBody>
          <a:bodyPr/>
          <a:lstStyle/>
          <a:p>
            <a:fld id="{14FC4BBC-E07F-6948-94EC-53283B3752E6}" type="slidenum">
              <a:rPr lang="en-US" smtClean="0"/>
              <a:t>‹#›</a:t>
            </a:fld>
            <a:endParaRPr lang="en-US"/>
          </a:p>
        </p:txBody>
      </p:sp>
    </p:spTree>
    <p:extLst>
      <p:ext uri="{BB962C8B-B14F-4D97-AF65-F5344CB8AC3E}">
        <p14:creationId xmlns:p14="http://schemas.microsoft.com/office/powerpoint/2010/main" val="351135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8925E-1E22-8C4F-94ED-A32166BE0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207CB-E11B-F449-A5AE-B9CCAA0F0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E3FA6-7228-CF48-926D-99AC8DAA1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AF4BD-FB12-0148-8271-D4D6D6F07377}" type="datetimeFigureOut">
              <a:rPr lang="en-US" smtClean="0"/>
              <a:t>2/21/22</a:t>
            </a:fld>
            <a:endParaRPr lang="en-US"/>
          </a:p>
        </p:txBody>
      </p:sp>
      <p:sp>
        <p:nvSpPr>
          <p:cNvPr id="5" name="Footer Placeholder 4">
            <a:extLst>
              <a:ext uri="{FF2B5EF4-FFF2-40B4-BE49-F238E27FC236}">
                <a16:creationId xmlns:a16="http://schemas.microsoft.com/office/drawing/2014/main" id="{2A1CD252-3216-B04E-BE88-81733A5B7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78BAA-3C14-414D-9584-52A6F3A8C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C4BBC-E07F-6948-94EC-53283B3752E6}" type="slidenum">
              <a:rPr lang="en-US" smtClean="0"/>
              <a:t>‹#›</a:t>
            </a:fld>
            <a:endParaRPr lang="en-US"/>
          </a:p>
        </p:txBody>
      </p:sp>
    </p:spTree>
    <p:extLst>
      <p:ext uri="{BB962C8B-B14F-4D97-AF65-F5344CB8AC3E}">
        <p14:creationId xmlns:p14="http://schemas.microsoft.com/office/powerpoint/2010/main" val="391219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ts"/><Relationship Id="rId1" Type="http://schemas.microsoft.com/office/2007/relationships/media" Target="../media/media1.ts"/><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2EED-74D6-C44B-9098-541E532F0AD3}"/>
              </a:ext>
            </a:extLst>
          </p:cNvPr>
          <p:cNvSpPr>
            <a:spLocks noGrp="1"/>
          </p:cNvSpPr>
          <p:nvPr>
            <p:ph type="ctrTitle"/>
          </p:nvPr>
        </p:nvSpPr>
        <p:spPr/>
        <p:txBody>
          <a:bodyPr>
            <a:normAutofit fontScale="90000"/>
          </a:bodyPr>
          <a:lstStyle/>
          <a:p>
            <a:r>
              <a:rPr lang="en-US" dirty="0"/>
              <a:t>Remotely Sensing Bow Shock and Magnetopause Locations</a:t>
            </a:r>
          </a:p>
        </p:txBody>
      </p:sp>
      <p:sp>
        <p:nvSpPr>
          <p:cNvPr id="3" name="Subtitle 2">
            <a:extLst>
              <a:ext uri="{FF2B5EF4-FFF2-40B4-BE49-F238E27FC236}">
                <a16:creationId xmlns:a16="http://schemas.microsoft.com/office/drawing/2014/main" id="{8AA2C71D-2A26-B141-90F0-2451F9FF5BA1}"/>
              </a:ext>
            </a:extLst>
          </p:cNvPr>
          <p:cNvSpPr>
            <a:spLocks noGrp="1"/>
          </p:cNvSpPr>
          <p:nvPr>
            <p:ph type="subTitle" idx="1"/>
          </p:nvPr>
        </p:nvSpPr>
        <p:spPr/>
        <p:txBody>
          <a:bodyPr/>
          <a:lstStyle/>
          <a:p>
            <a:r>
              <a:rPr lang="en-US" dirty="0"/>
              <a:t>D. G. Sibeck</a:t>
            </a:r>
            <a:r>
              <a:rPr lang="en-US" baseline="30000" dirty="0"/>
              <a:t>1</a:t>
            </a:r>
            <a:r>
              <a:rPr lang="en-US" dirty="0"/>
              <a:t>, M. Silveira</a:t>
            </a:r>
            <a:r>
              <a:rPr lang="en-US" baseline="30000" dirty="0"/>
              <a:t>2</a:t>
            </a:r>
            <a:r>
              <a:rPr lang="en-US" dirty="0"/>
              <a:t>, and       ………..            </a:t>
            </a:r>
            <a:endParaRPr lang="en-US" baseline="30000" dirty="0"/>
          </a:p>
          <a:p>
            <a:r>
              <a:rPr lang="en-US" baseline="30000" dirty="0"/>
              <a:t>1</a:t>
            </a:r>
            <a:r>
              <a:rPr lang="en-US" dirty="0"/>
              <a:t>NASA/GSFC</a:t>
            </a:r>
          </a:p>
          <a:p>
            <a:r>
              <a:rPr lang="en-US" baseline="30000" dirty="0"/>
              <a:t>2</a:t>
            </a:r>
            <a:r>
              <a:rPr lang="en-US" dirty="0"/>
              <a:t>Catholic University of America</a:t>
            </a:r>
          </a:p>
        </p:txBody>
      </p:sp>
      <p:sp>
        <p:nvSpPr>
          <p:cNvPr id="4" name="TextBox 3">
            <a:extLst>
              <a:ext uri="{FF2B5EF4-FFF2-40B4-BE49-F238E27FC236}">
                <a16:creationId xmlns:a16="http://schemas.microsoft.com/office/drawing/2014/main" id="{03585475-4618-EF46-990E-0366ED67997C}"/>
              </a:ext>
            </a:extLst>
          </p:cNvPr>
          <p:cNvSpPr txBox="1"/>
          <p:nvPr/>
        </p:nvSpPr>
        <p:spPr>
          <a:xfrm>
            <a:off x="7609490" y="369964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25F3A63E-C1B8-CD49-BF46-49E12F552B4C}"/>
              </a:ext>
            </a:extLst>
          </p:cNvPr>
          <p:cNvSpPr txBox="1"/>
          <p:nvPr/>
        </p:nvSpPr>
        <p:spPr>
          <a:xfrm>
            <a:off x="7430814" y="3564774"/>
            <a:ext cx="1809983" cy="461665"/>
          </a:xfrm>
          <a:prstGeom prst="rect">
            <a:avLst/>
          </a:prstGeom>
          <a:solidFill>
            <a:schemeClr val="bg1"/>
          </a:solidFill>
          <a:ln w="63500">
            <a:solidFill>
              <a:schemeClr val="tx1"/>
            </a:solidFill>
          </a:ln>
        </p:spPr>
        <p:txBody>
          <a:bodyPr wrap="none" rtlCol="0">
            <a:spAutoFit/>
          </a:bodyPr>
          <a:lstStyle/>
          <a:p>
            <a:r>
              <a:rPr lang="en-US" sz="2400" dirty="0"/>
              <a:t>M. R. Collier</a:t>
            </a:r>
            <a:r>
              <a:rPr lang="en-US" sz="2400" baseline="30000" dirty="0"/>
              <a:t>1</a:t>
            </a:r>
          </a:p>
        </p:txBody>
      </p:sp>
    </p:spTree>
    <p:extLst>
      <p:ext uri="{BB962C8B-B14F-4D97-AF65-F5344CB8AC3E}">
        <p14:creationId xmlns:p14="http://schemas.microsoft.com/office/powerpoint/2010/main" val="258618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C603-E4D1-314F-9172-2AFEBF8149CC}"/>
              </a:ext>
            </a:extLst>
          </p:cNvPr>
          <p:cNvSpPr>
            <a:spLocks noGrp="1"/>
          </p:cNvSpPr>
          <p:nvPr>
            <p:ph type="title"/>
          </p:nvPr>
        </p:nvSpPr>
        <p:spPr/>
        <p:txBody>
          <a:bodyPr/>
          <a:lstStyle/>
          <a:p>
            <a:r>
              <a:rPr lang="en-US" dirty="0"/>
              <a:t>Back up slides</a:t>
            </a:r>
          </a:p>
        </p:txBody>
      </p:sp>
      <p:sp>
        <p:nvSpPr>
          <p:cNvPr id="3" name="Content Placeholder 2">
            <a:extLst>
              <a:ext uri="{FF2B5EF4-FFF2-40B4-BE49-F238E27FC236}">
                <a16:creationId xmlns:a16="http://schemas.microsoft.com/office/drawing/2014/main" id="{6FFA4098-B4EE-DD48-9AB3-38C7436D4C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630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E1C3-B8CF-ED41-A29F-ADBB3F77CC30}"/>
              </a:ext>
            </a:extLst>
          </p:cNvPr>
          <p:cNvSpPr>
            <a:spLocks noGrp="1"/>
          </p:cNvSpPr>
          <p:nvPr>
            <p:ph type="title"/>
          </p:nvPr>
        </p:nvSpPr>
        <p:spPr/>
        <p:txBody>
          <a:bodyPr/>
          <a:lstStyle/>
          <a:p>
            <a:r>
              <a:rPr lang="en-US" dirty="0" err="1"/>
              <a:t>Magnetosheath</a:t>
            </a:r>
            <a:r>
              <a:rPr lang="en-US" dirty="0"/>
              <a:t>: J and V</a:t>
            </a:r>
            <a:r>
              <a:rPr lang="en-US" baseline="-25000" dirty="0"/>
              <a:t>X</a:t>
            </a:r>
            <a:r>
              <a:rPr lang="en-US" dirty="0"/>
              <a:t> for IMF B</a:t>
            </a:r>
            <a:r>
              <a:rPr lang="en-US" baseline="-25000" dirty="0"/>
              <a:t>Z</a:t>
            </a:r>
            <a:r>
              <a:rPr lang="en-US" dirty="0"/>
              <a:t> &lt; 0</a:t>
            </a:r>
          </a:p>
        </p:txBody>
      </p:sp>
      <p:sp>
        <p:nvSpPr>
          <p:cNvPr id="3" name="Content Placeholder 2">
            <a:extLst>
              <a:ext uri="{FF2B5EF4-FFF2-40B4-BE49-F238E27FC236}">
                <a16:creationId xmlns:a16="http://schemas.microsoft.com/office/drawing/2014/main" id="{DA7F4D5E-8CE4-1C44-BED9-5EC676E96F4F}"/>
              </a:ext>
            </a:extLst>
          </p:cNvPr>
          <p:cNvSpPr>
            <a:spLocks noGrp="1"/>
          </p:cNvSpPr>
          <p:nvPr>
            <p:ph idx="1"/>
          </p:nvPr>
        </p:nvSpPr>
        <p:spPr>
          <a:xfrm>
            <a:off x="838200" y="1825624"/>
            <a:ext cx="10515600" cy="5032375"/>
          </a:xfrm>
        </p:spPr>
        <p:txBody>
          <a:bodyPr>
            <a:normAutofit/>
          </a:bodyPr>
          <a:lstStyle/>
          <a:p>
            <a:pPr marL="0" indent="0">
              <a:buNone/>
            </a:pPr>
            <a:endParaRPr lang="en-US" sz="2000" dirty="0"/>
          </a:p>
          <a:p>
            <a:r>
              <a:rPr lang="en-US" sz="2000" dirty="0"/>
              <a:t>Figure 2b.  Dayside currents (grey shading) and</a:t>
            </a:r>
          </a:p>
          <a:p>
            <a:pPr marL="0" indent="0">
              <a:buNone/>
            </a:pPr>
            <a:r>
              <a:rPr lang="en-US" sz="2000" dirty="0"/>
              <a:t>velocity components along the Sun-Earth line</a:t>
            </a:r>
          </a:p>
          <a:p>
            <a:pPr marL="0" indent="0">
              <a:buNone/>
            </a:pPr>
            <a:r>
              <a:rPr lang="en-US" sz="2000" dirty="0"/>
              <a:t>(gradients) for southward IMF conditions.  Currents</a:t>
            </a:r>
          </a:p>
          <a:p>
            <a:pPr marL="0" indent="0">
              <a:buNone/>
            </a:pPr>
            <a:r>
              <a:rPr lang="en-US" sz="2000" dirty="0"/>
              <a:t>at the bow shock are weaker than those in the</a:t>
            </a:r>
          </a:p>
          <a:p>
            <a:pPr marL="0" indent="0">
              <a:buNone/>
            </a:pPr>
            <a:r>
              <a:rPr lang="en-US" sz="2000" dirty="0"/>
              <a:t>at the magnetopause.  The velocity gradient is nearly</a:t>
            </a:r>
          </a:p>
          <a:p>
            <a:pPr marL="0" indent="0">
              <a:buNone/>
            </a:pPr>
            <a:r>
              <a:rPr lang="en-US" sz="2000" dirty="0"/>
              <a:t>linear from the magnetopause to the bow shock.</a:t>
            </a:r>
          </a:p>
          <a:p>
            <a:pPr marL="0" indent="0">
              <a:buNone/>
            </a:pPr>
            <a:endParaRPr lang="en-US" sz="2000" dirty="0"/>
          </a:p>
          <a:p>
            <a:pPr marL="0" indent="0">
              <a:buNone/>
            </a:pPr>
            <a:r>
              <a:rPr lang="en-US" sz="2000" dirty="0"/>
              <a:t>Probes A and B are at (x, y, z) = (11.25, 0, 0</a:t>
            </a:r>
          </a:p>
          <a:p>
            <a:pPr marL="0" indent="0">
              <a:buNone/>
            </a:pPr>
            <a:r>
              <a:rPr lang="en-US" sz="2000" dirty="0"/>
              <a:t> and (12, 0, 0) R</a:t>
            </a:r>
            <a:r>
              <a:rPr lang="en-US" sz="2000" baseline="-25000" dirty="0"/>
              <a:t>E</a:t>
            </a:r>
            <a:r>
              <a:rPr lang="en-US" sz="2000" dirty="0"/>
              <a:t>,  respectively.</a:t>
            </a:r>
          </a:p>
        </p:txBody>
      </p:sp>
      <p:pic>
        <p:nvPicPr>
          <p:cNvPr id="6" name="Picture 5">
            <a:extLst>
              <a:ext uri="{FF2B5EF4-FFF2-40B4-BE49-F238E27FC236}">
                <a16:creationId xmlns:a16="http://schemas.microsoft.com/office/drawing/2014/main" id="{F8DE19AE-1C84-8A45-BD3D-CB0A367C9AF3}"/>
              </a:ext>
            </a:extLst>
          </p:cNvPr>
          <p:cNvPicPr>
            <a:picLocks noChangeAspect="1"/>
          </p:cNvPicPr>
          <p:nvPr/>
        </p:nvPicPr>
        <p:blipFill>
          <a:blip r:embed="rId2"/>
          <a:stretch>
            <a:fillRect/>
          </a:stretch>
        </p:blipFill>
        <p:spPr>
          <a:xfrm>
            <a:off x="6180083" y="1121858"/>
            <a:ext cx="6011917" cy="5736141"/>
          </a:xfrm>
          <a:prstGeom prst="rect">
            <a:avLst/>
          </a:prstGeom>
        </p:spPr>
      </p:pic>
    </p:spTree>
    <p:extLst>
      <p:ext uri="{BB962C8B-B14F-4D97-AF65-F5344CB8AC3E}">
        <p14:creationId xmlns:p14="http://schemas.microsoft.com/office/powerpoint/2010/main" val="178996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04FC-E58F-B24D-A1FF-48CB464A5072}"/>
              </a:ext>
            </a:extLst>
          </p:cNvPr>
          <p:cNvSpPr>
            <a:spLocks noGrp="1"/>
          </p:cNvSpPr>
          <p:nvPr>
            <p:ph type="title"/>
          </p:nvPr>
        </p:nvSpPr>
        <p:spPr/>
        <p:txBody>
          <a:bodyPr/>
          <a:lstStyle/>
          <a:p>
            <a:r>
              <a:rPr lang="en-US" sz="3600" dirty="0"/>
              <a:t>Magnetic field and plasma</a:t>
            </a:r>
            <a:br>
              <a:rPr lang="en-US" sz="3600" dirty="0"/>
            </a:br>
            <a:r>
              <a:rPr lang="en-US" sz="3600" dirty="0"/>
              <a:t>profiles along the Sun-Earth </a:t>
            </a:r>
            <a:r>
              <a:rPr lang="en-US" dirty="0"/>
              <a:t>line</a:t>
            </a:r>
          </a:p>
        </p:txBody>
      </p:sp>
      <p:sp>
        <p:nvSpPr>
          <p:cNvPr id="3" name="Content Placeholder 2">
            <a:extLst>
              <a:ext uri="{FF2B5EF4-FFF2-40B4-BE49-F238E27FC236}">
                <a16:creationId xmlns:a16="http://schemas.microsoft.com/office/drawing/2014/main" id="{39AA6858-0018-FE49-984E-861F3C9EEC41}"/>
              </a:ext>
            </a:extLst>
          </p:cNvPr>
          <p:cNvSpPr>
            <a:spLocks noGrp="1"/>
          </p:cNvSpPr>
          <p:nvPr>
            <p:ph idx="1"/>
          </p:nvPr>
        </p:nvSpPr>
        <p:spPr>
          <a:xfrm>
            <a:off x="191088" y="1825624"/>
            <a:ext cx="10515600" cy="4926867"/>
          </a:xfrm>
        </p:spPr>
        <p:txBody>
          <a:bodyPr>
            <a:normAutofit fontScale="85000" lnSpcReduction="20000"/>
          </a:bodyPr>
          <a:lstStyle/>
          <a:p>
            <a:pPr marL="0" indent="0">
              <a:spcBef>
                <a:spcPts val="0"/>
              </a:spcBef>
              <a:buNone/>
            </a:pPr>
            <a:r>
              <a:rPr lang="en-US" dirty="0">
                <a:effectLst/>
              </a:rPr>
              <a:t>Figure 3.  Unlike other parameters (</a:t>
            </a:r>
            <a:r>
              <a:rPr lang="en-US" dirty="0" err="1">
                <a:effectLst/>
              </a:rPr>
              <a:t>e,g</a:t>
            </a:r>
            <a:r>
              <a:rPr lang="en-US" dirty="0">
                <a:effectLst/>
              </a:rPr>
              <a:t>., n, T, or B</a:t>
            </a:r>
            <a:r>
              <a:rPr lang="en-US" baseline="-25000" dirty="0">
                <a:effectLst/>
              </a:rPr>
              <a:t>Z</a:t>
            </a:r>
            <a:r>
              <a:rPr lang="en-US" dirty="0">
                <a:effectLst/>
              </a:rPr>
              <a:t>),</a:t>
            </a:r>
          </a:p>
          <a:p>
            <a:pPr marL="0" indent="0">
              <a:spcBef>
                <a:spcPts val="0"/>
              </a:spcBef>
              <a:buNone/>
            </a:pPr>
            <a:r>
              <a:rPr lang="en-US" dirty="0">
                <a:effectLst/>
              </a:rPr>
              <a:t>the component of the velocity along the sun-Earth line</a:t>
            </a:r>
          </a:p>
          <a:p>
            <a:pPr marL="0" indent="0">
              <a:spcBef>
                <a:spcPts val="0"/>
              </a:spcBef>
              <a:buNone/>
            </a:pPr>
            <a:r>
              <a:rPr lang="en-US" dirty="0">
                <a:effectLst/>
              </a:rPr>
              <a:t>varies nearly linearly from known values at the</a:t>
            </a:r>
          </a:p>
          <a:p>
            <a:pPr marL="0" indent="0">
              <a:spcBef>
                <a:spcPts val="0"/>
              </a:spcBef>
              <a:buNone/>
            </a:pPr>
            <a:r>
              <a:rPr lang="en-US" dirty="0">
                <a:effectLst/>
              </a:rPr>
              <a:t>subsolar magnetopause/depletion </a:t>
            </a:r>
            <a:r>
              <a:rPr lang="en-US" dirty="0"/>
              <a:t>l</a:t>
            </a:r>
            <a:r>
              <a:rPr lang="en-US" dirty="0">
                <a:effectLst/>
              </a:rPr>
              <a:t>ayer</a:t>
            </a:r>
            <a:r>
              <a:rPr lang="en-US" dirty="0"/>
              <a:t> </a:t>
            </a:r>
            <a:r>
              <a:rPr lang="en-US" dirty="0">
                <a:effectLst/>
              </a:rPr>
              <a:t>to known</a:t>
            </a:r>
          </a:p>
          <a:p>
            <a:pPr marL="0" indent="0">
              <a:spcBef>
                <a:spcPts val="0"/>
              </a:spcBef>
              <a:buNone/>
            </a:pPr>
            <a:r>
              <a:rPr lang="en-US" dirty="0">
                <a:effectLst/>
              </a:rPr>
              <a:t>values at the subsolar bow shock for both northward</a:t>
            </a:r>
          </a:p>
          <a:p>
            <a:pPr marL="0" indent="0">
              <a:spcBef>
                <a:spcPts val="0"/>
              </a:spcBef>
              <a:buNone/>
            </a:pPr>
            <a:r>
              <a:rPr lang="en-US" dirty="0">
                <a:effectLst/>
              </a:rPr>
              <a:t>(dashed line) and southward IMF (solid line)</a:t>
            </a:r>
          </a:p>
          <a:p>
            <a:pPr marL="0" indent="0">
              <a:spcBef>
                <a:spcPts val="0"/>
              </a:spcBef>
              <a:buNone/>
            </a:pPr>
            <a:r>
              <a:rPr lang="en-US" dirty="0">
                <a:effectLst/>
              </a:rPr>
              <a:t>conditions.  </a:t>
            </a:r>
            <a:r>
              <a:rPr lang="en-US" dirty="0"/>
              <a:t>B</a:t>
            </a:r>
            <a:r>
              <a:rPr lang="en-US" dirty="0">
                <a:effectLst/>
              </a:rPr>
              <a:t>oth the bow shock and magnetopause</a:t>
            </a:r>
          </a:p>
          <a:p>
            <a:pPr marL="0" indent="0">
              <a:spcBef>
                <a:spcPts val="0"/>
              </a:spcBef>
              <a:buNone/>
            </a:pPr>
            <a:r>
              <a:rPr lang="en-US" dirty="0">
                <a:effectLst/>
              </a:rPr>
              <a:t>move earthward when the IMF turns from northward</a:t>
            </a:r>
          </a:p>
          <a:p>
            <a:pPr marL="0" indent="0">
              <a:spcBef>
                <a:spcPts val="0"/>
              </a:spcBef>
              <a:buNone/>
            </a:pPr>
            <a:r>
              <a:rPr lang="en-US" dirty="0">
                <a:effectLst/>
              </a:rPr>
              <a:t>(dashed </a:t>
            </a:r>
            <a:r>
              <a:rPr lang="en-US" dirty="0" err="1">
                <a:effectLst/>
              </a:rPr>
              <a:t>vrtical</a:t>
            </a:r>
            <a:r>
              <a:rPr lang="en-US" dirty="0">
                <a:effectLst/>
              </a:rPr>
              <a:t> lines) to southward (solid vertical</a:t>
            </a:r>
          </a:p>
          <a:p>
            <a:pPr marL="0" indent="0">
              <a:spcBef>
                <a:spcPts val="0"/>
              </a:spcBef>
              <a:buNone/>
            </a:pPr>
            <a:r>
              <a:rPr lang="en-US" dirty="0">
                <a:effectLst/>
              </a:rPr>
              <a:t>lines).  Asterisks indicate the locations of probes A and</a:t>
            </a:r>
          </a:p>
          <a:p>
            <a:pPr marL="0" indent="0">
              <a:spcBef>
                <a:spcPts val="0"/>
              </a:spcBef>
              <a:buNone/>
            </a:pPr>
            <a:r>
              <a:rPr lang="en-US" dirty="0">
                <a:effectLst/>
              </a:rPr>
              <a:t>B at (x, y, z) = (11.25, 0, 0) and (12.0, 0, 0) R</a:t>
            </a:r>
            <a:r>
              <a:rPr lang="en-US" baseline="-25000" dirty="0">
                <a:effectLst/>
              </a:rPr>
              <a:t>E</a:t>
            </a:r>
            <a:r>
              <a:rPr lang="en-US" dirty="0">
                <a:effectLst/>
              </a:rPr>
              <a:t>,</a:t>
            </a:r>
          </a:p>
          <a:p>
            <a:pPr marL="0" indent="0">
              <a:spcBef>
                <a:spcPts val="0"/>
              </a:spcBef>
              <a:buNone/>
            </a:pPr>
            <a:r>
              <a:rPr lang="en-US" dirty="0">
                <a:effectLst/>
              </a:rPr>
              <a:t>respectively.</a:t>
            </a:r>
          </a:p>
          <a:p>
            <a:pPr marL="0" indent="0">
              <a:spcBef>
                <a:spcPts val="0"/>
              </a:spcBef>
              <a:buNone/>
            </a:pPr>
            <a:endParaRPr lang="en-US" dirty="0">
              <a:effectLst/>
            </a:endParaRPr>
          </a:p>
          <a:p>
            <a:pPr marL="0" indent="0">
              <a:spcBef>
                <a:spcPts val="0"/>
              </a:spcBef>
              <a:buNone/>
            </a:pPr>
            <a:r>
              <a:rPr lang="en-US" dirty="0">
                <a:effectLst/>
              </a:rPr>
              <a:t>In this run, </a:t>
            </a:r>
            <a:r>
              <a:rPr lang="en-US" dirty="0" err="1">
                <a:effectLst/>
              </a:rPr>
              <a:t>n</a:t>
            </a:r>
            <a:r>
              <a:rPr lang="en-US" baseline="-25000" dirty="0" err="1">
                <a:effectLst/>
              </a:rPr>
              <a:t>SW</a:t>
            </a:r>
            <a:r>
              <a:rPr lang="en-US" dirty="0">
                <a:effectLst/>
              </a:rPr>
              <a:t> = 5 cm</a:t>
            </a:r>
            <a:r>
              <a:rPr lang="en-US" baseline="30000" dirty="0">
                <a:effectLst/>
              </a:rPr>
              <a:t>-3</a:t>
            </a:r>
            <a:r>
              <a:rPr lang="en-US" dirty="0">
                <a:effectLst/>
              </a:rPr>
              <a:t>, V</a:t>
            </a:r>
            <a:r>
              <a:rPr lang="en-US" baseline="-25000" dirty="0">
                <a:effectLst/>
              </a:rPr>
              <a:t>SW</a:t>
            </a:r>
            <a:r>
              <a:rPr lang="en-US" dirty="0">
                <a:effectLst/>
              </a:rPr>
              <a:t> = 400 km s</a:t>
            </a:r>
            <a:r>
              <a:rPr lang="en-US" baseline="30000" dirty="0">
                <a:effectLst/>
              </a:rPr>
              <a:t>-1</a:t>
            </a:r>
            <a:r>
              <a:rPr lang="en-US" dirty="0">
                <a:effectLst/>
              </a:rPr>
              <a:t>, and </a:t>
            </a:r>
            <a:r>
              <a:rPr lang="en-US" dirty="0" err="1">
                <a:effectLst/>
              </a:rPr>
              <a:t>T</a:t>
            </a:r>
            <a:r>
              <a:rPr lang="en-US" baseline="-25000" dirty="0" err="1">
                <a:effectLst/>
              </a:rPr>
              <a:t>iSW</a:t>
            </a:r>
            <a:r>
              <a:rPr lang="en-US" dirty="0">
                <a:effectLst/>
              </a:rPr>
              <a:t> =</a:t>
            </a:r>
          </a:p>
          <a:p>
            <a:pPr marL="0" indent="0">
              <a:spcBef>
                <a:spcPts val="0"/>
              </a:spcBef>
              <a:buNone/>
            </a:pPr>
            <a:r>
              <a:rPr lang="en-US" dirty="0">
                <a:effectLst/>
              </a:rPr>
              <a:t>2x10</a:t>
            </a:r>
            <a:r>
              <a:rPr lang="en-US" baseline="30000" dirty="0">
                <a:effectLst/>
              </a:rPr>
              <a:t>5</a:t>
            </a:r>
            <a:r>
              <a:rPr lang="en-US" dirty="0">
                <a:effectLst/>
              </a:rPr>
              <a:t> K.  Parameters for northward IMF are taken at</a:t>
            </a:r>
          </a:p>
          <a:p>
            <a:pPr marL="0" indent="0">
              <a:spcBef>
                <a:spcPts val="0"/>
              </a:spcBef>
              <a:buNone/>
            </a:pPr>
            <a:r>
              <a:rPr lang="en-US" dirty="0">
                <a:effectLst/>
              </a:rPr>
              <a:t>0100 UT in the simulation run, whilst those for</a:t>
            </a:r>
          </a:p>
          <a:p>
            <a:pPr marL="0" indent="0">
              <a:spcBef>
                <a:spcPts val="0"/>
              </a:spcBef>
              <a:buNone/>
            </a:pPr>
            <a:r>
              <a:rPr lang="en-US" dirty="0">
                <a:effectLst/>
              </a:rPr>
              <a:t>southward IMF orientation are taken at 0200 UT.</a:t>
            </a:r>
            <a:endParaRPr lang="en-US" dirty="0"/>
          </a:p>
        </p:txBody>
      </p:sp>
      <p:pic>
        <p:nvPicPr>
          <p:cNvPr id="5" name="Picture 4">
            <a:extLst>
              <a:ext uri="{FF2B5EF4-FFF2-40B4-BE49-F238E27FC236}">
                <a16:creationId xmlns:a16="http://schemas.microsoft.com/office/drawing/2014/main" id="{47C4D9DE-A823-FB40-A8B9-18DF8C5216B8}"/>
              </a:ext>
            </a:extLst>
          </p:cNvPr>
          <p:cNvPicPr>
            <a:picLocks noChangeAspect="1"/>
          </p:cNvPicPr>
          <p:nvPr/>
        </p:nvPicPr>
        <p:blipFill>
          <a:blip r:embed="rId2"/>
          <a:stretch>
            <a:fillRect/>
          </a:stretch>
        </p:blipFill>
        <p:spPr>
          <a:xfrm>
            <a:off x="7062784" y="0"/>
            <a:ext cx="5128416" cy="6858000"/>
          </a:xfrm>
          <a:prstGeom prst="rect">
            <a:avLst/>
          </a:prstGeom>
        </p:spPr>
      </p:pic>
    </p:spTree>
    <p:extLst>
      <p:ext uri="{BB962C8B-B14F-4D97-AF65-F5344CB8AC3E}">
        <p14:creationId xmlns:p14="http://schemas.microsoft.com/office/powerpoint/2010/main" val="34645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F38D-9FA0-2B4D-8DE3-B7DAB81CA509}"/>
              </a:ext>
            </a:extLst>
          </p:cNvPr>
          <p:cNvSpPr>
            <a:spLocks noGrp="1"/>
          </p:cNvSpPr>
          <p:nvPr>
            <p:ph type="title"/>
          </p:nvPr>
        </p:nvSpPr>
        <p:spPr/>
        <p:txBody>
          <a:bodyPr/>
          <a:lstStyle/>
          <a:p>
            <a:r>
              <a:rPr lang="en-US" dirty="0"/>
              <a:t>Results (1)</a:t>
            </a:r>
          </a:p>
        </p:txBody>
      </p:sp>
      <p:sp>
        <p:nvSpPr>
          <p:cNvPr id="3" name="Content Placeholder 2">
            <a:extLst>
              <a:ext uri="{FF2B5EF4-FFF2-40B4-BE49-F238E27FC236}">
                <a16:creationId xmlns:a16="http://schemas.microsoft.com/office/drawing/2014/main" id="{B3AE35CD-45EE-FA4B-8D6C-02516200E88B}"/>
              </a:ext>
            </a:extLst>
          </p:cNvPr>
          <p:cNvSpPr>
            <a:spLocks noGrp="1"/>
          </p:cNvSpPr>
          <p:nvPr>
            <p:ph idx="1"/>
          </p:nvPr>
        </p:nvSpPr>
        <p:spPr/>
        <p:txBody>
          <a:bodyPr/>
          <a:lstStyle/>
          <a:p>
            <a:r>
              <a:rPr lang="en-US" dirty="0"/>
              <a:t>Two point (e. g., probe A and B measurements of the velocity component along the Sun-Earth line) define a line.  We are interested in determining the distances from Earth where this line passes through V</a:t>
            </a:r>
            <a:r>
              <a:rPr lang="en-US" baseline="-25000" dirty="0"/>
              <a:t>X</a:t>
            </a:r>
            <a:r>
              <a:rPr lang="en-US" dirty="0"/>
              <a:t> = 0 km/s (the magnetopause) and 0.25 V</a:t>
            </a:r>
            <a:r>
              <a:rPr lang="en-US" baseline="-25000" dirty="0"/>
              <a:t>SW</a:t>
            </a:r>
            <a:r>
              <a:rPr lang="en-US" dirty="0"/>
              <a:t> (= 100 km/s   at the bow shock in this case).</a:t>
            </a:r>
          </a:p>
        </p:txBody>
      </p:sp>
    </p:spTree>
    <p:extLst>
      <p:ext uri="{BB962C8B-B14F-4D97-AF65-F5344CB8AC3E}">
        <p14:creationId xmlns:p14="http://schemas.microsoft.com/office/powerpoint/2010/main" val="130124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F38D-9FA0-2B4D-8DE3-B7DAB81CA509}"/>
              </a:ext>
            </a:extLst>
          </p:cNvPr>
          <p:cNvSpPr>
            <a:spLocks noGrp="1"/>
          </p:cNvSpPr>
          <p:nvPr>
            <p:ph type="title"/>
          </p:nvPr>
        </p:nvSpPr>
        <p:spPr/>
        <p:txBody>
          <a:bodyPr/>
          <a:lstStyle/>
          <a:p>
            <a:r>
              <a:rPr lang="en-US" dirty="0"/>
              <a:t>Results (2)</a:t>
            </a:r>
          </a:p>
        </p:txBody>
      </p:sp>
      <p:sp>
        <p:nvSpPr>
          <p:cNvPr id="3" name="Content Placeholder 2">
            <a:extLst>
              <a:ext uri="{FF2B5EF4-FFF2-40B4-BE49-F238E27FC236}">
                <a16:creationId xmlns:a16="http://schemas.microsoft.com/office/drawing/2014/main" id="{B3AE35CD-45EE-FA4B-8D6C-02516200E88B}"/>
              </a:ext>
            </a:extLst>
          </p:cNvPr>
          <p:cNvSpPr>
            <a:spLocks noGrp="1"/>
          </p:cNvSpPr>
          <p:nvPr>
            <p:ph idx="1"/>
          </p:nvPr>
        </p:nvSpPr>
        <p:spPr/>
        <p:txBody>
          <a:bodyPr>
            <a:normAutofit fontScale="92500" lnSpcReduction="20000"/>
          </a:bodyPr>
          <a:lstStyle/>
          <a:p>
            <a:r>
              <a:rPr lang="en-US" dirty="0"/>
              <a:t>Figure 3.  Observations at Probes A (solid) and B (dashed) as a function of time following a southward IMF turning at 0100 UT.  The turning first passes spacecraft A (further from Earth) and then B (closer to Earth).  Once it encounters the magnetopause, the entire </a:t>
            </a:r>
            <a:r>
              <a:rPr lang="en-US" dirty="0" err="1"/>
              <a:t>magnetosheath</a:t>
            </a:r>
            <a:r>
              <a:rPr lang="en-US" dirty="0"/>
              <a:t> gradually shifts Earthward up until 0200 UT.  As a result, </a:t>
            </a:r>
            <a:r>
              <a:rPr lang="en-US" dirty="0" err="1"/>
              <a:t>antisunward</a:t>
            </a:r>
            <a:r>
              <a:rPr lang="en-US" dirty="0"/>
              <a:t> velocities increase.  At 0200 UT there is a massive substorm onset in the magnetotail (not shown) that returns magnetic flux to the dayside magnetosphere and causes the bow shock, magnetopause, and entire </a:t>
            </a:r>
            <a:r>
              <a:rPr lang="en-US" dirty="0" err="1"/>
              <a:t>magnetosheath</a:t>
            </a:r>
            <a:r>
              <a:rPr lang="en-US" dirty="0"/>
              <a:t> to gradually shift outward (despite the continued southward IMF orientation).  </a:t>
            </a:r>
            <a:r>
              <a:rPr lang="en-US" dirty="0" err="1"/>
              <a:t>Antisunward</a:t>
            </a:r>
            <a:r>
              <a:rPr lang="en-US" dirty="0"/>
              <a:t> velocities gradually decrease.  Note that there is always a strong gradient in plasma velocity between Probe A and B.  This gradient provides the information needed to determine the locations of the bow shock and magnetopause.  The density spikes shortly after 0100 UT maintain pressure balance when the IMF abruptly shifts from 5 </a:t>
            </a:r>
            <a:r>
              <a:rPr lang="en-US" dirty="0" err="1"/>
              <a:t>nT</a:t>
            </a:r>
            <a:r>
              <a:rPr lang="en-US" dirty="0"/>
              <a:t> northward to -5 </a:t>
            </a:r>
            <a:r>
              <a:rPr lang="en-US" dirty="0" err="1"/>
              <a:t>nT</a:t>
            </a:r>
            <a:r>
              <a:rPr lang="en-US" dirty="0"/>
              <a:t> southward.</a:t>
            </a:r>
          </a:p>
          <a:p>
            <a:endParaRPr lang="en-US" dirty="0"/>
          </a:p>
        </p:txBody>
      </p:sp>
    </p:spTree>
    <p:extLst>
      <p:ext uri="{BB962C8B-B14F-4D97-AF65-F5344CB8AC3E}">
        <p14:creationId xmlns:p14="http://schemas.microsoft.com/office/powerpoint/2010/main" val="164938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8E1C-A249-A042-B96F-7E25F0DD1F98}"/>
              </a:ext>
            </a:extLst>
          </p:cNvPr>
          <p:cNvSpPr>
            <a:spLocks noGrp="1"/>
          </p:cNvSpPr>
          <p:nvPr>
            <p:ph type="title"/>
          </p:nvPr>
        </p:nvSpPr>
        <p:spPr/>
        <p:txBody>
          <a:bodyPr/>
          <a:lstStyle/>
          <a:p>
            <a:r>
              <a:rPr lang="en-US" dirty="0"/>
              <a:t>Results (3)</a:t>
            </a:r>
          </a:p>
        </p:txBody>
      </p:sp>
      <p:sp>
        <p:nvSpPr>
          <p:cNvPr id="3" name="Content Placeholder 2">
            <a:extLst>
              <a:ext uri="{FF2B5EF4-FFF2-40B4-BE49-F238E27FC236}">
                <a16:creationId xmlns:a16="http://schemas.microsoft.com/office/drawing/2014/main" id="{FDAD5441-4A4C-BE4B-AA84-386734EB44E3}"/>
              </a:ext>
            </a:extLst>
          </p:cNvPr>
          <p:cNvSpPr>
            <a:spLocks noGrp="1"/>
          </p:cNvSpPr>
          <p:nvPr>
            <p:ph idx="1"/>
          </p:nvPr>
        </p:nvSpPr>
        <p:spPr/>
        <p:txBody>
          <a:bodyPr/>
          <a:lstStyle/>
          <a:p>
            <a:r>
              <a:rPr lang="en-US" dirty="0"/>
              <a:t>Figure 3.  Time histories</a:t>
            </a:r>
          </a:p>
          <a:p>
            <a:pPr marL="0" indent="0">
              <a:buNone/>
            </a:pPr>
            <a:r>
              <a:rPr lang="en-US" dirty="0"/>
              <a:t>at spacecraft A and B in the</a:t>
            </a:r>
          </a:p>
          <a:p>
            <a:pPr marL="0" indent="0">
              <a:buNone/>
            </a:pPr>
            <a:r>
              <a:rPr lang="en-US" dirty="0" err="1"/>
              <a:t>magnetosheath</a:t>
            </a:r>
            <a:r>
              <a:rPr lang="en-US" dirty="0"/>
              <a:t> following</a:t>
            </a:r>
          </a:p>
          <a:p>
            <a:pPr marL="0" indent="0">
              <a:buNone/>
            </a:pPr>
            <a:r>
              <a:rPr lang="en-US" dirty="0"/>
              <a:t>a southward IMF turning.</a:t>
            </a:r>
          </a:p>
          <a:p>
            <a:pPr marL="0" indent="0">
              <a:buNone/>
            </a:pPr>
            <a:endParaRPr lang="en-US" dirty="0"/>
          </a:p>
          <a:p>
            <a:pPr marL="0" indent="0">
              <a:buNone/>
            </a:pPr>
            <a:r>
              <a:rPr lang="en-US" dirty="0"/>
              <a:t>Note the gradient in Vx.</a:t>
            </a:r>
          </a:p>
        </p:txBody>
      </p:sp>
      <p:pic>
        <p:nvPicPr>
          <p:cNvPr id="7" name="Picture 6">
            <a:extLst>
              <a:ext uri="{FF2B5EF4-FFF2-40B4-BE49-F238E27FC236}">
                <a16:creationId xmlns:a16="http://schemas.microsoft.com/office/drawing/2014/main" id="{87AEE1EF-9904-FC44-AE08-DB47DBF44675}"/>
              </a:ext>
            </a:extLst>
          </p:cNvPr>
          <p:cNvPicPr>
            <a:picLocks noChangeAspect="1"/>
          </p:cNvPicPr>
          <p:nvPr/>
        </p:nvPicPr>
        <p:blipFill>
          <a:blip r:embed="rId2"/>
          <a:stretch>
            <a:fillRect/>
          </a:stretch>
        </p:blipFill>
        <p:spPr>
          <a:xfrm>
            <a:off x="5106572" y="61057"/>
            <a:ext cx="6717909" cy="6796943"/>
          </a:xfrm>
          <a:prstGeom prst="rect">
            <a:avLst/>
          </a:prstGeom>
        </p:spPr>
      </p:pic>
    </p:spTree>
    <p:extLst>
      <p:ext uri="{BB962C8B-B14F-4D97-AF65-F5344CB8AC3E}">
        <p14:creationId xmlns:p14="http://schemas.microsoft.com/office/powerpoint/2010/main" val="401188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B859-7E9D-BF41-8DD4-FD33900B92C2}"/>
              </a:ext>
            </a:extLst>
          </p:cNvPr>
          <p:cNvSpPr>
            <a:spLocks noGrp="1"/>
          </p:cNvSpPr>
          <p:nvPr>
            <p:ph type="title"/>
          </p:nvPr>
        </p:nvSpPr>
        <p:spPr/>
        <p:txBody>
          <a:bodyPr/>
          <a:lstStyle/>
          <a:p>
            <a:r>
              <a:rPr lang="en-US" dirty="0"/>
              <a:t>Results (5)</a:t>
            </a:r>
          </a:p>
        </p:txBody>
      </p:sp>
      <p:sp>
        <p:nvSpPr>
          <p:cNvPr id="3" name="Content Placeholder 2">
            <a:extLst>
              <a:ext uri="{FF2B5EF4-FFF2-40B4-BE49-F238E27FC236}">
                <a16:creationId xmlns:a16="http://schemas.microsoft.com/office/drawing/2014/main" id="{64E9851E-DD7D-944D-997C-5BA90ECC79EA}"/>
              </a:ext>
            </a:extLst>
          </p:cNvPr>
          <p:cNvSpPr>
            <a:spLocks noGrp="1"/>
          </p:cNvSpPr>
          <p:nvPr>
            <p:ph idx="1"/>
          </p:nvPr>
        </p:nvSpPr>
        <p:spPr/>
        <p:txBody>
          <a:bodyPr>
            <a:normAutofit lnSpcReduction="10000"/>
          </a:bodyPr>
          <a:lstStyle/>
          <a:p>
            <a:pPr marL="0" indent="0">
              <a:buNone/>
            </a:pPr>
            <a:r>
              <a:rPr lang="en-US" dirty="0"/>
              <a:t>Figure 4.  Concerning the bow shock</a:t>
            </a:r>
          </a:p>
          <a:p>
            <a:endParaRPr lang="en-US" dirty="0"/>
          </a:p>
          <a:p>
            <a:pPr marL="0" indent="0">
              <a:buNone/>
            </a:pPr>
            <a:r>
              <a:rPr lang="en-US" dirty="0"/>
              <a:t>The + curve shows the location of the bow shock as determined from the peak current.</a:t>
            </a:r>
          </a:p>
          <a:p>
            <a:pPr marL="0" indent="0">
              <a:buNone/>
            </a:pPr>
            <a:endParaRPr lang="en-US" dirty="0"/>
          </a:p>
          <a:p>
            <a:pPr marL="0" indent="0">
              <a:buNone/>
            </a:pPr>
            <a:r>
              <a:rPr lang="en-US" dirty="0"/>
              <a:t>The dotted black curve shows the location of the bow shock determined from the velocity gradient.</a:t>
            </a:r>
          </a:p>
          <a:p>
            <a:pPr marL="0" indent="0">
              <a:buNone/>
            </a:pPr>
            <a:endParaRPr lang="en-US" dirty="0"/>
          </a:p>
          <a:p>
            <a:pPr marL="0" indent="0">
              <a:buNone/>
            </a:pPr>
            <a:r>
              <a:rPr lang="en-US" dirty="0"/>
              <a:t>The predicted bow shock locations lies a fixed distance earthward from that in the simulation results.</a:t>
            </a:r>
          </a:p>
        </p:txBody>
      </p:sp>
    </p:spTree>
    <p:extLst>
      <p:ext uri="{BB962C8B-B14F-4D97-AF65-F5344CB8AC3E}">
        <p14:creationId xmlns:p14="http://schemas.microsoft.com/office/powerpoint/2010/main" val="275704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B631-3DB9-4F47-977F-C407351F0F48}"/>
              </a:ext>
            </a:extLst>
          </p:cNvPr>
          <p:cNvSpPr>
            <a:spLocks noGrp="1"/>
          </p:cNvSpPr>
          <p:nvPr>
            <p:ph type="title"/>
          </p:nvPr>
        </p:nvSpPr>
        <p:spPr/>
        <p:txBody>
          <a:bodyPr/>
          <a:lstStyle/>
          <a:p>
            <a:r>
              <a:rPr lang="en-US" dirty="0"/>
              <a:t>Results (6)</a:t>
            </a:r>
          </a:p>
        </p:txBody>
      </p:sp>
      <p:sp>
        <p:nvSpPr>
          <p:cNvPr id="3" name="Content Placeholder 2">
            <a:extLst>
              <a:ext uri="{FF2B5EF4-FFF2-40B4-BE49-F238E27FC236}">
                <a16:creationId xmlns:a16="http://schemas.microsoft.com/office/drawing/2014/main" id="{BFA14EFD-3D3D-7E46-8E34-C21CB3B40FBC}"/>
              </a:ext>
            </a:extLst>
          </p:cNvPr>
          <p:cNvSpPr>
            <a:spLocks noGrp="1"/>
          </p:cNvSpPr>
          <p:nvPr>
            <p:ph idx="1"/>
          </p:nvPr>
        </p:nvSpPr>
        <p:spPr/>
        <p:txBody>
          <a:bodyPr/>
          <a:lstStyle/>
          <a:p>
            <a:r>
              <a:rPr lang="en-US" dirty="0"/>
              <a:t>Figure 4.  Concerning the magnetopause.  The X curve shows the location of the peak current density: this is the depletion layer before 0100 UT when the IMF is northward and the magnetopause after 0100 UT when the IMF is southward.  The dashed black curve shows the topological magnetopause in the simulation.  This lies earthward from the peak current when the IMF is northward, but at the same location as the current layer when the IMF is southward.  The dotted black curve shows the magnetopause location determined from the velocity gradient.  It lies on top of the topological magnetopause when the IMF points northward, slightly earthward when the IMF points southward.  </a:t>
            </a:r>
          </a:p>
        </p:txBody>
      </p:sp>
    </p:spTree>
    <p:extLst>
      <p:ext uri="{BB962C8B-B14F-4D97-AF65-F5344CB8AC3E}">
        <p14:creationId xmlns:p14="http://schemas.microsoft.com/office/powerpoint/2010/main" val="143286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5FC5-02F1-6546-81C1-190E64EDE1DE}"/>
              </a:ext>
            </a:extLst>
          </p:cNvPr>
          <p:cNvSpPr>
            <a:spLocks noGrp="1"/>
          </p:cNvSpPr>
          <p:nvPr>
            <p:ph type="title"/>
          </p:nvPr>
        </p:nvSpPr>
        <p:spPr/>
        <p:txBody>
          <a:bodyPr/>
          <a:lstStyle/>
          <a:p>
            <a:r>
              <a:rPr lang="en-US" dirty="0"/>
              <a:t>Conclusion (1)</a:t>
            </a:r>
          </a:p>
        </p:txBody>
      </p:sp>
      <p:sp>
        <p:nvSpPr>
          <p:cNvPr id="3" name="Content Placeholder 2">
            <a:extLst>
              <a:ext uri="{FF2B5EF4-FFF2-40B4-BE49-F238E27FC236}">
                <a16:creationId xmlns:a16="http://schemas.microsoft.com/office/drawing/2014/main" id="{9E9AD468-320C-1A40-8D79-64730F1FCEC7}"/>
              </a:ext>
            </a:extLst>
          </p:cNvPr>
          <p:cNvSpPr>
            <a:spLocks noGrp="1"/>
          </p:cNvSpPr>
          <p:nvPr>
            <p:ph idx="1"/>
          </p:nvPr>
        </p:nvSpPr>
        <p:spPr/>
        <p:txBody>
          <a:bodyPr/>
          <a:lstStyle/>
          <a:p>
            <a:r>
              <a:rPr lang="en-US" dirty="0"/>
              <a:t>We have shown how the locations of the subsolar bow shock and magnetopause can be determined from two-point measurements of the component of the plasma velocity along the Sun-Earth line in the subsolar </a:t>
            </a:r>
            <a:r>
              <a:rPr lang="en-US" dirty="0" err="1"/>
              <a:t>magnetosheath</a:t>
            </a:r>
            <a:r>
              <a:rPr lang="en-US" dirty="0"/>
              <a:t>.</a:t>
            </a:r>
          </a:p>
          <a:p>
            <a:endParaRPr lang="en-US" dirty="0"/>
          </a:p>
          <a:p>
            <a:r>
              <a:rPr lang="en-US" dirty="0"/>
              <a:t>The result is possible because velocities vary nearly linearly from known values of 0 at the magnetopause to 0.25 V</a:t>
            </a:r>
            <a:r>
              <a:rPr lang="en-US" baseline="-25000" dirty="0"/>
              <a:t>SW</a:t>
            </a:r>
            <a:r>
              <a:rPr lang="en-US" dirty="0"/>
              <a:t> at the bow shock.</a:t>
            </a:r>
          </a:p>
        </p:txBody>
      </p:sp>
    </p:spTree>
    <p:extLst>
      <p:ext uri="{BB962C8B-B14F-4D97-AF65-F5344CB8AC3E}">
        <p14:creationId xmlns:p14="http://schemas.microsoft.com/office/powerpoint/2010/main" val="307798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D8C7-F7FA-7C4E-9988-72E5E51F9C3D}"/>
              </a:ext>
            </a:extLst>
          </p:cNvPr>
          <p:cNvSpPr>
            <a:spLocks noGrp="1"/>
          </p:cNvSpPr>
          <p:nvPr>
            <p:ph type="title"/>
          </p:nvPr>
        </p:nvSpPr>
        <p:spPr/>
        <p:txBody>
          <a:bodyPr/>
          <a:lstStyle/>
          <a:p>
            <a:r>
              <a:rPr lang="en-US" dirty="0"/>
              <a:t>Conclusion (2)</a:t>
            </a:r>
          </a:p>
        </p:txBody>
      </p:sp>
      <p:sp>
        <p:nvSpPr>
          <p:cNvPr id="3" name="Content Placeholder 2">
            <a:extLst>
              <a:ext uri="{FF2B5EF4-FFF2-40B4-BE49-F238E27FC236}">
                <a16:creationId xmlns:a16="http://schemas.microsoft.com/office/drawing/2014/main" id="{4566DD94-23D5-F640-A2C3-032E44BB2971}"/>
              </a:ext>
            </a:extLst>
          </p:cNvPr>
          <p:cNvSpPr>
            <a:spLocks noGrp="1"/>
          </p:cNvSpPr>
          <p:nvPr>
            <p:ph idx="1"/>
          </p:nvPr>
        </p:nvSpPr>
        <p:spPr/>
        <p:txBody>
          <a:bodyPr>
            <a:normAutofit/>
          </a:bodyPr>
          <a:lstStyle/>
          <a:p>
            <a:r>
              <a:rPr lang="en-US" dirty="0"/>
              <a:t>The next steps are:</a:t>
            </a:r>
            <a:br>
              <a:rPr lang="en-US" dirty="0"/>
            </a:br>
            <a:endParaRPr lang="en-US" dirty="0"/>
          </a:p>
          <a:p>
            <a:r>
              <a:rPr lang="en-US" dirty="0"/>
              <a:t>1.  To study real events (THEMIS, MMS, </a:t>
            </a:r>
            <a:r>
              <a:rPr lang="en-US" dirty="0" err="1"/>
              <a:t>Geotail</a:t>
            </a:r>
            <a:r>
              <a:rPr lang="en-US" dirty="0"/>
              <a:t>, Cluster observations).</a:t>
            </a:r>
          </a:p>
          <a:p>
            <a:r>
              <a:rPr lang="en-US" dirty="0"/>
              <a:t>2.  To invoke the </a:t>
            </a:r>
            <a:r>
              <a:rPr lang="en-US" dirty="0" err="1"/>
              <a:t>Soucek</a:t>
            </a:r>
            <a:r>
              <a:rPr lang="en-US" dirty="0"/>
              <a:t> and </a:t>
            </a:r>
            <a:r>
              <a:rPr lang="en-US" dirty="0" err="1"/>
              <a:t>Escoubet</a:t>
            </a:r>
            <a:r>
              <a:rPr lang="en-US" dirty="0"/>
              <a:t> [2021] </a:t>
            </a:r>
            <a:r>
              <a:rPr lang="en-US" dirty="0" err="1"/>
              <a:t>magnetosheath</a:t>
            </a:r>
            <a:r>
              <a:rPr lang="en-US" dirty="0"/>
              <a:t> plasma flow model and </a:t>
            </a:r>
            <a:r>
              <a:rPr lang="en-US" dirty="0" err="1"/>
              <a:t>emply</a:t>
            </a:r>
            <a:r>
              <a:rPr lang="en-US" dirty="0"/>
              <a:t> observations from spacecraft at locations away from the Sun-Earth line.</a:t>
            </a:r>
          </a:p>
          <a:p>
            <a:r>
              <a:rPr lang="en-US" dirty="0"/>
              <a:t>3.  To improve the method to predict exact locations of the magnetopause and bow shock for both northward and southward IMF orientations and understand the oscillatory motion seen during southward IMF conditions in Figure 4.</a:t>
            </a:r>
          </a:p>
          <a:p>
            <a:endParaRPr lang="en-US" dirty="0"/>
          </a:p>
        </p:txBody>
      </p:sp>
    </p:spTree>
    <p:extLst>
      <p:ext uri="{BB962C8B-B14F-4D97-AF65-F5344CB8AC3E}">
        <p14:creationId xmlns:p14="http://schemas.microsoft.com/office/powerpoint/2010/main" val="134457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AC6-D009-E84D-82C4-719B90D9243D}"/>
              </a:ext>
            </a:extLst>
          </p:cNvPr>
          <p:cNvSpPr>
            <a:spLocks noGrp="1"/>
          </p:cNvSpPr>
          <p:nvPr>
            <p:ph type="title"/>
          </p:nvPr>
        </p:nvSpPr>
        <p:spPr/>
        <p:txBody>
          <a:bodyPr/>
          <a:lstStyle/>
          <a:p>
            <a:r>
              <a:rPr lang="en-US" dirty="0"/>
              <a:t>Do You Want to:</a:t>
            </a:r>
          </a:p>
        </p:txBody>
      </p:sp>
      <p:sp>
        <p:nvSpPr>
          <p:cNvPr id="3" name="Content Placeholder 2">
            <a:extLst>
              <a:ext uri="{FF2B5EF4-FFF2-40B4-BE49-F238E27FC236}">
                <a16:creationId xmlns:a16="http://schemas.microsoft.com/office/drawing/2014/main" id="{9F6D56A2-CF84-7245-B4CF-0B6124A4D4FC}"/>
              </a:ext>
            </a:extLst>
          </p:cNvPr>
          <p:cNvSpPr>
            <a:spLocks noGrp="1"/>
          </p:cNvSpPr>
          <p:nvPr>
            <p:ph idx="1"/>
          </p:nvPr>
        </p:nvSpPr>
        <p:spPr/>
        <p:txBody>
          <a:bodyPr>
            <a:normAutofit/>
          </a:bodyPr>
          <a:lstStyle/>
          <a:p>
            <a:pPr marL="0" indent="0">
              <a:buNone/>
            </a:pPr>
            <a:r>
              <a:rPr lang="en-US" dirty="0">
                <a:sym typeface="Wingdings" pitchFamily="2" charset="2"/>
              </a:rPr>
              <a:t>1.  Study the time dependence of </a:t>
            </a:r>
          </a:p>
          <a:p>
            <a:pPr marL="0" indent="0">
              <a:buNone/>
            </a:pPr>
            <a:r>
              <a:rPr lang="en-US" dirty="0">
                <a:sym typeface="Wingdings" pitchFamily="2" charset="2"/>
              </a:rPr>
              <a:t>	magnetopause reconnection?</a:t>
            </a:r>
            <a:endParaRPr lang="en-US" dirty="0">
              <a:effectLst/>
            </a:endParaRPr>
          </a:p>
          <a:p>
            <a:endParaRPr lang="en-US" dirty="0"/>
          </a:p>
        </p:txBody>
      </p:sp>
    </p:spTree>
    <p:extLst>
      <p:ext uri="{BB962C8B-B14F-4D97-AF65-F5344CB8AC3E}">
        <p14:creationId xmlns:p14="http://schemas.microsoft.com/office/powerpoint/2010/main" val="97955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9F70-AF92-C846-8577-EDFCC080C20F}"/>
              </a:ext>
            </a:extLst>
          </p:cNvPr>
          <p:cNvSpPr>
            <a:spLocks noGrp="1"/>
          </p:cNvSpPr>
          <p:nvPr>
            <p:ph type="title"/>
          </p:nvPr>
        </p:nvSpPr>
        <p:spPr/>
        <p:txBody>
          <a:bodyPr/>
          <a:lstStyle/>
          <a:p>
            <a:r>
              <a:rPr lang="en-US" dirty="0"/>
              <a:t>Acknowledgments	</a:t>
            </a:r>
          </a:p>
        </p:txBody>
      </p:sp>
      <p:sp>
        <p:nvSpPr>
          <p:cNvPr id="3" name="Content Placeholder 2">
            <a:extLst>
              <a:ext uri="{FF2B5EF4-FFF2-40B4-BE49-F238E27FC236}">
                <a16:creationId xmlns:a16="http://schemas.microsoft.com/office/drawing/2014/main" id="{B0855AA2-E7E4-9849-A5F4-54AC3950602F}"/>
              </a:ext>
            </a:extLst>
          </p:cNvPr>
          <p:cNvSpPr>
            <a:spLocks noGrp="1"/>
          </p:cNvSpPr>
          <p:nvPr>
            <p:ph idx="1"/>
          </p:nvPr>
        </p:nvSpPr>
        <p:spPr/>
        <p:txBody>
          <a:bodyPr/>
          <a:lstStyle/>
          <a:p>
            <a:r>
              <a:rPr lang="en-US" dirty="0"/>
              <a:t>Simulation results were obtained from the University of Michigan's BATS-R-US model run at NASA GSFC's Community Coordinated Modeling Center.</a:t>
            </a:r>
          </a:p>
          <a:p>
            <a:endParaRPr lang="en-US" dirty="0"/>
          </a:p>
          <a:p>
            <a:r>
              <a:rPr lang="en-US" dirty="0"/>
              <a:t>We acknowledge the help received from both organizations with gratitude.</a:t>
            </a:r>
          </a:p>
        </p:txBody>
      </p:sp>
    </p:spTree>
    <p:extLst>
      <p:ext uri="{BB962C8B-B14F-4D97-AF65-F5344CB8AC3E}">
        <p14:creationId xmlns:p14="http://schemas.microsoft.com/office/powerpoint/2010/main" val="107042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AC6-D009-E84D-82C4-719B90D9243D}"/>
              </a:ext>
            </a:extLst>
          </p:cNvPr>
          <p:cNvSpPr>
            <a:spLocks noGrp="1"/>
          </p:cNvSpPr>
          <p:nvPr>
            <p:ph type="title"/>
          </p:nvPr>
        </p:nvSpPr>
        <p:spPr/>
        <p:txBody>
          <a:bodyPr/>
          <a:lstStyle/>
          <a:p>
            <a:r>
              <a:rPr lang="en-US" dirty="0"/>
              <a:t>Do You Want to:</a:t>
            </a:r>
          </a:p>
        </p:txBody>
      </p:sp>
      <p:sp>
        <p:nvSpPr>
          <p:cNvPr id="3" name="Content Placeholder 2">
            <a:extLst>
              <a:ext uri="{FF2B5EF4-FFF2-40B4-BE49-F238E27FC236}">
                <a16:creationId xmlns:a16="http://schemas.microsoft.com/office/drawing/2014/main" id="{9F6D56A2-CF84-7245-B4CF-0B6124A4D4FC}"/>
              </a:ext>
            </a:extLst>
          </p:cNvPr>
          <p:cNvSpPr>
            <a:spLocks noGrp="1"/>
          </p:cNvSpPr>
          <p:nvPr>
            <p:ph idx="1"/>
          </p:nvPr>
        </p:nvSpPr>
        <p:spPr/>
        <p:txBody>
          <a:bodyPr>
            <a:normAutofit/>
          </a:bodyPr>
          <a:lstStyle/>
          <a:p>
            <a:pPr marL="0" indent="0">
              <a:buNone/>
            </a:pPr>
            <a:r>
              <a:rPr lang="en-US" dirty="0">
                <a:sym typeface="Wingdings" pitchFamily="2" charset="2"/>
              </a:rPr>
              <a:t>1.  Study the time dependence of </a:t>
            </a:r>
          </a:p>
          <a:p>
            <a:pPr marL="0" indent="0">
              <a:buNone/>
            </a:pPr>
            <a:r>
              <a:rPr lang="en-US" dirty="0">
                <a:sym typeface="Wingdings" pitchFamily="2" charset="2"/>
              </a:rPr>
              <a:t>	magnetopause reconnection?</a:t>
            </a:r>
          </a:p>
          <a:p>
            <a:pPr marL="0" indent="0">
              <a:buNone/>
            </a:pPr>
            <a:r>
              <a:rPr lang="en-US" dirty="0">
                <a:sym typeface="Wingdings" pitchFamily="2" charset="2"/>
              </a:rPr>
              <a:t>2.  Build an empirical model for the </a:t>
            </a:r>
          </a:p>
          <a:p>
            <a:pPr marL="0" indent="0">
              <a:buNone/>
            </a:pPr>
            <a:r>
              <a:rPr lang="en-US" dirty="0">
                <a:sym typeface="Wingdings" pitchFamily="2" charset="2"/>
              </a:rPr>
              <a:t>	</a:t>
            </a:r>
            <a:r>
              <a:rPr lang="en-US" dirty="0" err="1">
                <a:sym typeface="Wingdings" pitchFamily="2" charset="2"/>
              </a:rPr>
              <a:t>magnetosheath</a:t>
            </a:r>
            <a:r>
              <a:rPr lang="en-US" dirty="0">
                <a:sym typeface="Wingdings" pitchFamily="2" charset="2"/>
              </a:rPr>
              <a:t>?</a:t>
            </a:r>
          </a:p>
          <a:p>
            <a:pPr marL="0" indent="0">
              <a:buNone/>
            </a:pPr>
            <a:endParaRPr lang="en-US" dirty="0">
              <a:effectLst/>
            </a:endParaRPr>
          </a:p>
          <a:p>
            <a:endParaRPr lang="en-US" dirty="0"/>
          </a:p>
        </p:txBody>
      </p:sp>
    </p:spTree>
    <p:extLst>
      <p:ext uri="{BB962C8B-B14F-4D97-AF65-F5344CB8AC3E}">
        <p14:creationId xmlns:p14="http://schemas.microsoft.com/office/powerpoint/2010/main" val="267103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AC6-D009-E84D-82C4-719B90D9243D}"/>
              </a:ext>
            </a:extLst>
          </p:cNvPr>
          <p:cNvSpPr>
            <a:spLocks noGrp="1"/>
          </p:cNvSpPr>
          <p:nvPr>
            <p:ph type="title"/>
          </p:nvPr>
        </p:nvSpPr>
        <p:spPr/>
        <p:txBody>
          <a:bodyPr/>
          <a:lstStyle/>
          <a:p>
            <a:r>
              <a:rPr lang="en-US" dirty="0"/>
              <a:t>Do You Want to:</a:t>
            </a:r>
          </a:p>
        </p:txBody>
      </p:sp>
      <p:sp>
        <p:nvSpPr>
          <p:cNvPr id="3" name="Content Placeholder 2">
            <a:extLst>
              <a:ext uri="{FF2B5EF4-FFF2-40B4-BE49-F238E27FC236}">
                <a16:creationId xmlns:a16="http://schemas.microsoft.com/office/drawing/2014/main" id="{9F6D56A2-CF84-7245-B4CF-0B6124A4D4FC}"/>
              </a:ext>
            </a:extLst>
          </p:cNvPr>
          <p:cNvSpPr>
            <a:spLocks noGrp="1"/>
          </p:cNvSpPr>
          <p:nvPr>
            <p:ph idx="1"/>
          </p:nvPr>
        </p:nvSpPr>
        <p:spPr/>
        <p:txBody>
          <a:bodyPr>
            <a:normAutofit/>
          </a:bodyPr>
          <a:lstStyle/>
          <a:p>
            <a:pPr marL="0" indent="0">
              <a:buNone/>
            </a:pPr>
            <a:r>
              <a:rPr lang="en-US" dirty="0">
                <a:sym typeface="Wingdings" pitchFamily="2" charset="2"/>
              </a:rPr>
              <a:t>1.  Study the time dependence of </a:t>
            </a:r>
          </a:p>
          <a:p>
            <a:pPr marL="0" indent="0">
              <a:buNone/>
            </a:pPr>
            <a:r>
              <a:rPr lang="en-US" dirty="0">
                <a:sym typeface="Wingdings" pitchFamily="2" charset="2"/>
              </a:rPr>
              <a:t>	magnetopause reconnection?</a:t>
            </a:r>
          </a:p>
          <a:p>
            <a:pPr marL="0" indent="0">
              <a:buNone/>
            </a:pPr>
            <a:r>
              <a:rPr lang="en-US" dirty="0">
                <a:sym typeface="Wingdings" pitchFamily="2" charset="2"/>
              </a:rPr>
              <a:t>2.  Build an empirical model for the </a:t>
            </a:r>
          </a:p>
          <a:p>
            <a:pPr marL="0" indent="0">
              <a:buNone/>
            </a:pPr>
            <a:r>
              <a:rPr lang="en-US" dirty="0">
                <a:sym typeface="Wingdings" pitchFamily="2" charset="2"/>
              </a:rPr>
              <a:t>	</a:t>
            </a:r>
            <a:r>
              <a:rPr lang="en-US" dirty="0" err="1">
                <a:sym typeface="Wingdings" pitchFamily="2" charset="2"/>
              </a:rPr>
              <a:t>magnetosheath</a:t>
            </a:r>
            <a:r>
              <a:rPr lang="en-US" dirty="0">
                <a:sym typeface="Wingdings" pitchFamily="2" charset="2"/>
              </a:rPr>
              <a:t>?</a:t>
            </a:r>
          </a:p>
          <a:p>
            <a:pPr marL="514350" indent="-514350">
              <a:buAutoNum type="arabicPeriod" startAt="3"/>
            </a:pPr>
            <a:r>
              <a:rPr lang="en-US" dirty="0">
                <a:sym typeface="Wingdings" pitchFamily="2" charset="2"/>
              </a:rPr>
              <a:t>Test global models for the solar wind-</a:t>
            </a:r>
          </a:p>
          <a:p>
            <a:pPr marL="0" indent="0">
              <a:buNone/>
            </a:pPr>
            <a:r>
              <a:rPr lang="en-US" dirty="0">
                <a:sym typeface="Wingdings" pitchFamily="2" charset="2"/>
              </a:rPr>
              <a:t>	magnetosphere interaction?</a:t>
            </a:r>
          </a:p>
          <a:p>
            <a:pPr marL="514350" indent="-514350">
              <a:buAutoNum type="arabicPeriod" startAt="2"/>
            </a:pPr>
            <a:endParaRPr lang="en-US" dirty="0">
              <a:sym typeface="Wingdings" pitchFamily="2" charset="2"/>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272702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AC6-D009-E84D-82C4-719B90D9243D}"/>
              </a:ext>
            </a:extLst>
          </p:cNvPr>
          <p:cNvSpPr>
            <a:spLocks noGrp="1"/>
          </p:cNvSpPr>
          <p:nvPr>
            <p:ph type="title"/>
          </p:nvPr>
        </p:nvSpPr>
        <p:spPr/>
        <p:txBody>
          <a:bodyPr/>
          <a:lstStyle/>
          <a:p>
            <a:r>
              <a:rPr lang="en-US" dirty="0"/>
              <a:t>Do You Want to:</a:t>
            </a:r>
          </a:p>
        </p:txBody>
      </p:sp>
      <p:sp>
        <p:nvSpPr>
          <p:cNvPr id="3" name="Content Placeholder 2">
            <a:extLst>
              <a:ext uri="{FF2B5EF4-FFF2-40B4-BE49-F238E27FC236}">
                <a16:creationId xmlns:a16="http://schemas.microsoft.com/office/drawing/2014/main" id="{9F6D56A2-CF84-7245-B4CF-0B6124A4D4FC}"/>
              </a:ext>
            </a:extLst>
          </p:cNvPr>
          <p:cNvSpPr>
            <a:spLocks noGrp="1"/>
          </p:cNvSpPr>
          <p:nvPr>
            <p:ph idx="1"/>
          </p:nvPr>
        </p:nvSpPr>
        <p:spPr/>
        <p:txBody>
          <a:bodyPr>
            <a:normAutofit/>
          </a:bodyPr>
          <a:lstStyle/>
          <a:p>
            <a:pPr marL="0" indent="0">
              <a:buNone/>
            </a:pPr>
            <a:r>
              <a:rPr lang="en-US" dirty="0">
                <a:sym typeface="Wingdings" pitchFamily="2" charset="2"/>
              </a:rPr>
              <a:t>1.  Study the time dependence of </a:t>
            </a:r>
          </a:p>
          <a:p>
            <a:pPr marL="0" indent="0">
              <a:buNone/>
            </a:pPr>
            <a:r>
              <a:rPr lang="en-US" dirty="0">
                <a:sym typeface="Wingdings" pitchFamily="2" charset="2"/>
              </a:rPr>
              <a:t>	magnetopause reconnection?</a:t>
            </a:r>
          </a:p>
          <a:p>
            <a:pPr marL="0" indent="0">
              <a:buNone/>
            </a:pPr>
            <a:r>
              <a:rPr lang="en-US" dirty="0">
                <a:sym typeface="Wingdings" pitchFamily="2" charset="2"/>
              </a:rPr>
              <a:t>2.  Build an empirical model for the </a:t>
            </a:r>
          </a:p>
          <a:p>
            <a:pPr marL="0" indent="0">
              <a:buNone/>
            </a:pPr>
            <a:r>
              <a:rPr lang="en-US" dirty="0">
                <a:sym typeface="Wingdings" pitchFamily="2" charset="2"/>
              </a:rPr>
              <a:t>	</a:t>
            </a:r>
            <a:r>
              <a:rPr lang="en-US" dirty="0" err="1">
                <a:sym typeface="Wingdings" pitchFamily="2" charset="2"/>
              </a:rPr>
              <a:t>magnetosheath</a:t>
            </a:r>
            <a:r>
              <a:rPr lang="en-US" dirty="0">
                <a:sym typeface="Wingdings" pitchFamily="2" charset="2"/>
              </a:rPr>
              <a:t>?</a:t>
            </a:r>
          </a:p>
          <a:p>
            <a:pPr marL="514350" indent="-514350">
              <a:buAutoNum type="arabicPeriod" startAt="3"/>
            </a:pPr>
            <a:r>
              <a:rPr lang="en-US" dirty="0">
                <a:sym typeface="Wingdings" pitchFamily="2" charset="2"/>
              </a:rPr>
              <a:t>Test global models for the solar wind-</a:t>
            </a:r>
          </a:p>
          <a:p>
            <a:pPr marL="0" indent="0">
              <a:buNone/>
            </a:pPr>
            <a:r>
              <a:rPr lang="en-US" dirty="0">
                <a:sym typeface="Wingdings" pitchFamily="2" charset="2"/>
              </a:rPr>
              <a:t>	magnetosphere interaction?</a:t>
            </a:r>
          </a:p>
          <a:p>
            <a:pPr marL="514350" indent="-514350">
              <a:buAutoNum type="arabicPeriod" startAt="2"/>
            </a:pPr>
            <a:endParaRPr lang="en-US" dirty="0">
              <a:sym typeface="Wingdings" pitchFamily="2" charset="2"/>
            </a:endParaRPr>
          </a:p>
          <a:p>
            <a:pPr marL="0" indent="0">
              <a:buNone/>
            </a:pPr>
            <a:endParaRPr lang="en-US" dirty="0">
              <a:effectLst/>
            </a:endParaRPr>
          </a:p>
          <a:p>
            <a:endParaRPr lang="en-US" dirty="0"/>
          </a:p>
        </p:txBody>
      </p:sp>
      <p:sp>
        <p:nvSpPr>
          <p:cNvPr id="6" name="TextBox 5">
            <a:extLst>
              <a:ext uri="{FF2B5EF4-FFF2-40B4-BE49-F238E27FC236}">
                <a16:creationId xmlns:a16="http://schemas.microsoft.com/office/drawing/2014/main" id="{43759281-4016-BB4A-926E-EDF9E5270AC9}"/>
              </a:ext>
            </a:extLst>
          </p:cNvPr>
          <p:cNvSpPr txBox="1"/>
          <p:nvPr/>
        </p:nvSpPr>
        <p:spPr>
          <a:xfrm>
            <a:off x="815276" y="5130522"/>
            <a:ext cx="9207905" cy="1446550"/>
          </a:xfrm>
          <a:prstGeom prst="rect">
            <a:avLst/>
          </a:prstGeom>
          <a:noFill/>
        </p:spPr>
        <p:txBody>
          <a:bodyPr wrap="none" rtlCol="0">
            <a:spAutoFit/>
          </a:bodyPr>
          <a:lstStyle/>
          <a:p>
            <a:r>
              <a:rPr lang="en-US" sz="4400" dirty="0"/>
              <a:t>Need to:</a:t>
            </a:r>
          </a:p>
          <a:p>
            <a:r>
              <a:rPr lang="en-US" sz="4400" dirty="0"/>
              <a:t>	Track the dynamic BS/MP positions</a:t>
            </a:r>
          </a:p>
        </p:txBody>
      </p:sp>
    </p:spTree>
    <p:extLst>
      <p:ext uri="{BB962C8B-B14F-4D97-AF65-F5344CB8AC3E}">
        <p14:creationId xmlns:p14="http://schemas.microsoft.com/office/powerpoint/2010/main" val="70008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AC6-D009-E84D-82C4-719B90D9243D}"/>
              </a:ext>
            </a:extLst>
          </p:cNvPr>
          <p:cNvSpPr>
            <a:spLocks noGrp="1"/>
          </p:cNvSpPr>
          <p:nvPr>
            <p:ph type="title"/>
          </p:nvPr>
        </p:nvSpPr>
        <p:spPr/>
        <p:txBody>
          <a:bodyPr/>
          <a:lstStyle/>
          <a:p>
            <a:r>
              <a:rPr lang="en-US" dirty="0"/>
              <a:t>Do You Want to:</a:t>
            </a:r>
          </a:p>
        </p:txBody>
      </p:sp>
      <p:sp>
        <p:nvSpPr>
          <p:cNvPr id="3" name="Content Placeholder 2">
            <a:extLst>
              <a:ext uri="{FF2B5EF4-FFF2-40B4-BE49-F238E27FC236}">
                <a16:creationId xmlns:a16="http://schemas.microsoft.com/office/drawing/2014/main" id="{9F6D56A2-CF84-7245-B4CF-0B6124A4D4FC}"/>
              </a:ext>
            </a:extLst>
          </p:cNvPr>
          <p:cNvSpPr>
            <a:spLocks noGrp="1"/>
          </p:cNvSpPr>
          <p:nvPr>
            <p:ph idx="1"/>
          </p:nvPr>
        </p:nvSpPr>
        <p:spPr/>
        <p:txBody>
          <a:bodyPr>
            <a:normAutofit/>
          </a:bodyPr>
          <a:lstStyle/>
          <a:p>
            <a:pPr marL="0" indent="0">
              <a:buNone/>
            </a:pPr>
            <a:r>
              <a:rPr lang="en-US" dirty="0">
                <a:sym typeface="Wingdings" pitchFamily="2" charset="2"/>
              </a:rPr>
              <a:t>1.  Study the time dependence of </a:t>
            </a:r>
          </a:p>
          <a:p>
            <a:pPr marL="0" indent="0">
              <a:buNone/>
            </a:pPr>
            <a:r>
              <a:rPr lang="en-US" dirty="0">
                <a:sym typeface="Wingdings" pitchFamily="2" charset="2"/>
              </a:rPr>
              <a:t>	magnetopause reconnection?</a:t>
            </a:r>
          </a:p>
          <a:p>
            <a:pPr marL="0" indent="0">
              <a:buNone/>
            </a:pPr>
            <a:r>
              <a:rPr lang="en-US" dirty="0">
                <a:sym typeface="Wingdings" pitchFamily="2" charset="2"/>
              </a:rPr>
              <a:t>2.  Build an empirical model for the </a:t>
            </a:r>
          </a:p>
          <a:p>
            <a:pPr marL="0" indent="0">
              <a:buNone/>
            </a:pPr>
            <a:r>
              <a:rPr lang="en-US" dirty="0">
                <a:sym typeface="Wingdings" pitchFamily="2" charset="2"/>
              </a:rPr>
              <a:t>	</a:t>
            </a:r>
            <a:r>
              <a:rPr lang="en-US" dirty="0" err="1">
                <a:sym typeface="Wingdings" pitchFamily="2" charset="2"/>
              </a:rPr>
              <a:t>magnetosheath</a:t>
            </a:r>
            <a:r>
              <a:rPr lang="en-US" dirty="0">
                <a:sym typeface="Wingdings" pitchFamily="2" charset="2"/>
              </a:rPr>
              <a:t>?</a:t>
            </a:r>
          </a:p>
          <a:p>
            <a:pPr marL="514350" indent="-514350">
              <a:buAutoNum type="arabicPeriod" startAt="3"/>
            </a:pPr>
            <a:r>
              <a:rPr lang="en-US" dirty="0">
                <a:sym typeface="Wingdings" pitchFamily="2" charset="2"/>
              </a:rPr>
              <a:t>Test global models for the solar wind-</a:t>
            </a:r>
          </a:p>
          <a:p>
            <a:pPr marL="0" indent="0">
              <a:buNone/>
            </a:pPr>
            <a:r>
              <a:rPr lang="en-US" dirty="0">
                <a:sym typeface="Wingdings" pitchFamily="2" charset="2"/>
              </a:rPr>
              <a:t>	magnetosphere interaction?</a:t>
            </a:r>
          </a:p>
          <a:p>
            <a:pPr marL="514350" indent="-514350">
              <a:buAutoNum type="arabicPeriod" startAt="2"/>
            </a:pPr>
            <a:endParaRPr lang="en-US" dirty="0">
              <a:sym typeface="Wingdings" pitchFamily="2" charset="2"/>
            </a:endParaRPr>
          </a:p>
          <a:p>
            <a:pPr marL="0" indent="0">
              <a:buNone/>
            </a:pPr>
            <a:endParaRPr lang="en-US" dirty="0">
              <a:effectLst/>
            </a:endParaRPr>
          </a:p>
          <a:p>
            <a:endParaRPr lang="en-US" dirty="0"/>
          </a:p>
        </p:txBody>
      </p:sp>
      <p:sp>
        <p:nvSpPr>
          <p:cNvPr id="6" name="TextBox 5">
            <a:extLst>
              <a:ext uri="{FF2B5EF4-FFF2-40B4-BE49-F238E27FC236}">
                <a16:creationId xmlns:a16="http://schemas.microsoft.com/office/drawing/2014/main" id="{43759281-4016-BB4A-926E-EDF9E5270AC9}"/>
              </a:ext>
            </a:extLst>
          </p:cNvPr>
          <p:cNvSpPr txBox="1"/>
          <p:nvPr/>
        </p:nvSpPr>
        <p:spPr>
          <a:xfrm>
            <a:off x="815276" y="5130522"/>
            <a:ext cx="9207905" cy="1446550"/>
          </a:xfrm>
          <a:prstGeom prst="rect">
            <a:avLst/>
          </a:prstGeom>
          <a:noFill/>
        </p:spPr>
        <p:txBody>
          <a:bodyPr wrap="none" rtlCol="0">
            <a:spAutoFit/>
          </a:bodyPr>
          <a:lstStyle/>
          <a:p>
            <a:r>
              <a:rPr lang="en-US" sz="4400" dirty="0"/>
              <a:t>Need to:</a:t>
            </a:r>
          </a:p>
          <a:p>
            <a:r>
              <a:rPr lang="en-US" sz="4400" dirty="0"/>
              <a:t>	Track the dynamic BS/MP positions</a:t>
            </a:r>
          </a:p>
        </p:txBody>
      </p:sp>
      <p:pic>
        <p:nvPicPr>
          <p:cNvPr id="11" name="goodrich" descr="goodrich">
            <a:hlinkClick r:id="" action="ppaction://media"/>
            <a:extLst>
              <a:ext uri="{FF2B5EF4-FFF2-40B4-BE49-F238E27FC236}">
                <a16:creationId xmlns:a16="http://schemas.microsoft.com/office/drawing/2014/main" id="{C741B496-4B16-6342-8759-7D887842308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34284" y="1425516"/>
            <a:ext cx="5209695" cy="3907271"/>
          </a:xfrm>
          <a:prstGeom prst="rect">
            <a:avLst/>
          </a:prstGeom>
        </p:spPr>
      </p:pic>
    </p:spTree>
    <p:extLst>
      <p:ext uri="{BB962C8B-B14F-4D97-AF65-F5344CB8AC3E}">
        <p14:creationId xmlns:p14="http://schemas.microsoft.com/office/powerpoint/2010/main" val="38021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9163-15EC-9346-A4CF-9B943721C9A9}"/>
              </a:ext>
            </a:extLst>
          </p:cNvPr>
          <p:cNvSpPr>
            <a:spLocks noGrp="1"/>
          </p:cNvSpPr>
          <p:nvPr>
            <p:ph type="title"/>
          </p:nvPr>
        </p:nvSpPr>
        <p:spPr/>
        <p:txBody>
          <a:bodyPr/>
          <a:lstStyle/>
          <a:p>
            <a:r>
              <a:rPr lang="en-US" dirty="0"/>
              <a:t>Vx Varies Linearly Across the Dayside </a:t>
            </a:r>
            <a:r>
              <a:rPr lang="en-US" dirty="0" err="1"/>
              <a:t>Magnetosheath</a:t>
            </a:r>
            <a:r>
              <a:rPr lang="en-US" dirty="0"/>
              <a:t> </a:t>
            </a:r>
          </a:p>
        </p:txBody>
      </p:sp>
      <p:sp>
        <p:nvSpPr>
          <p:cNvPr id="3" name="Content Placeholder 2">
            <a:extLst>
              <a:ext uri="{FF2B5EF4-FFF2-40B4-BE49-F238E27FC236}">
                <a16:creationId xmlns:a16="http://schemas.microsoft.com/office/drawing/2014/main" id="{44E38FD7-6080-BD41-B376-0AEDD039E3ED}"/>
              </a:ext>
            </a:extLst>
          </p:cNvPr>
          <p:cNvSpPr>
            <a:spLocks noGrp="1"/>
          </p:cNvSpPr>
          <p:nvPr>
            <p:ph idx="1"/>
          </p:nvPr>
        </p:nvSpPr>
        <p:spPr/>
        <p:txBody>
          <a:bodyPr/>
          <a:lstStyle/>
          <a:p>
            <a:r>
              <a:rPr lang="en-US" dirty="0"/>
              <a:t>Along the Sun-Earth Line			At most dayside locations</a:t>
            </a:r>
          </a:p>
        </p:txBody>
      </p:sp>
      <p:pic>
        <p:nvPicPr>
          <p:cNvPr id="5" name="Picture 4">
            <a:extLst>
              <a:ext uri="{FF2B5EF4-FFF2-40B4-BE49-F238E27FC236}">
                <a16:creationId xmlns:a16="http://schemas.microsoft.com/office/drawing/2014/main" id="{82A4485F-5911-8240-ABDF-B74D2EC406C2}"/>
              </a:ext>
            </a:extLst>
          </p:cNvPr>
          <p:cNvPicPr>
            <a:picLocks noChangeAspect="1"/>
          </p:cNvPicPr>
          <p:nvPr/>
        </p:nvPicPr>
        <p:blipFill>
          <a:blip r:embed="rId2"/>
          <a:stretch>
            <a:fillRect/>
          </a:stretch>
        </p:blipFill>
        <p:spPr>
          <a:xfrm>
            <a:off x="838200" y="2348724"/>
            <a:ext cx="4820557" cy="4325670"/>
          </a:xfrm>
          <a:prstGeom prst="rect">
            <a:avLst/>
          </a:prstGeom>
        </p:spPr>
      </p:pic>
      <p:pic>
        <p:nvPicPr>
          <p:cNvPr id="6" name="Picture 5">
            <a:extLst>
              <a:ext uri="{FF2B5EF4-FFF2-40B4-BE49-F238E27FC236}">
                <a16:creationId xmlns:a16="http://schemas.microsoft.com/office/drawing/2014/main" id="{A7C7A65D-3E7E-4E40-AB34-14CCB7B7A245}"/>
              </a:ext>
            </a:extLst>
          </p:cNvPr>
          <p:cNvPicPr>
            <a:picLocks noChangeAspect="1"/>
          </p:cNvPicPr>
          <p:nvPr/>
        </p:nvPicPr>
        <p:blipFill>
          <a:blip r:embed="rId3"/>
          <a:stretch>
            <a:fillRect/>
          </a:stretch>
        </p:blipFill>
        <p:spPr>
          <a:xfrm>
            <a:off x="6626860" y="2258569"/>
            <a:ext cx="4820557" cy="4599431"/>
          </a:xfrm>
          <a:prstGeom prst="rect">
            <a:avLst/>
          </a:prstGeom>
        </p:spPr>
      </p:pic>
      <p:sp>
        <p:nvSpPr>
          <p:cNvPr id="7" name="TextBox 6">
            <a:extLst>
              <a:ext uri="{FF2B5EF4-FFF2-40B4-BE49-F238E27FC236}">
                <a16:creationId xmlns:a16="http://schemas.microsoft.com/office/drawing/2014/main" id="{F130D216-2370-2F43-B0CB-CB38A4CBD5D3}"/>
              </a:ext>
            </a:extLst>
          </p:cNvPr>
          <p:cNvSpPr txBox="1"/>
          <p:nvPr/>
        </p:nvSpPr>
        <p:spPr>
          <a:xfrm>
            <a:off x="8053346" y="3158359"/>
            <a:ext cx="3394071" cy="369332"/>
          </a:xfrm>
          <a:prstGeom prst="rect">
            <a:avLst/>
          </a:prstGeom>
          <a:noFill/>
        </p:spPr>
        <p:txBody>
          <a:bodyPr wrap="none" rtlCol="0">
            <a:spAutoFit/>
          </a:bodyPr>
          <a:lstStyle/>
          <a:p>
            <a:r>
              <a:rPr lang="en-US" b="1" dirty="0">
                <a:solidFill>
                  <a:srgbClr val="0070C0"/>
                </a:solidFill>
              </a:rPr>
              <a:t>MP                     BS   Current Layers</a:t>
            </a:r>
          </a:p>
        </p:txBody>
      </p:sp>
      <p:sp>
        <p:nvSpPr>
          <p:cNvPr id="8" name="TextBox 7">
            <a:extLst>
              <a:ext uri="{FF2B5EF4-FFF2-40B4-BE49-F238E27FC236}">
                <a16:creationId xmlns:a16="http://schemas.microsoft.com/office/drawing/2014/main" id="{F3737663-E18C-0247-953A-3A0953029CDE}"/>
              </a:ext>
            </a:extLst>
          </p:cNvPr>
          <p:cNvSpPr txBox="1"/>
          <p:nvPr/>
        </p:nvSpPr>
        <p:spPr>
          <a:xfrm>
            <a:off x="7921611" y="2461326"/>
            <a:ext cx="1828770" cy="369332"/>
          </a:xfrm>
          <a:prstGeom prst="rect">
            <a:avLst/>
          </a:prstGeom>
          <a:noFill/>
        </p:spPr>
        <p:txBody>
          <a:bodyPr wrap="none" rtlCol="0">
            <a:spAutoFit/>
          </a:bodyPr>
          <a:lstStyle/>
          <a:p>
            <a:r>
              <a:rPr lang="en-US" dirty="0"/>
              <a:t>Velocity Contours</a:t>
            </a:r>
          </a:p>
        </p:txBody>
      </p:sp>
      <p:cxnSp>
        <p:nvCxnSpPr>
          <p:cNvPr id="9" name="Straight Connector 8">
            <a:extLst>
              <a:ext uri="{FF2B5EF4-FFF2-40B4-BE49-F238E27FC236}">
                <a16:creationId xmlns:a16="http://schemas.microsoft.com/office/drawing/2014/main" id="{5745160D-1AD3-8D45-AE20-65243D459468}"/>
              </a:ext>
            </a:extLst>
          </p:cNvPr>
          <p:cNvCxnSpPr/>
          <p:nvPr/>
        </p:nvCxnSpPr>
        <p:spPr>
          <a:xfrm>
            <a:off x="8660524" y="4370051"/>
            <a:ext cx="1303283"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B6E45E-C2FF-AA48-97D6-527EC38C1D35}"/>
              </a:ext>
            </a:extLst>
          </p:cNvPr>
          <p:cNvSpPr txBox="1"/>
          <p:nvPr/>
        </p:nvSpPr>
        <p:spPr>
          <a:xfrm>
            <a:off x="8268789" y="4370051"/>
            <a:ext cx="2344809" cy="461665"/>
          </a:xfrm>
          <a:prstGeom prst="rect">
            <a:avLst/>
          </a:prstGeom>
          <a:noFill/>
        </p:spPr>
        <p:txBody>
          <a:bodyPr wrap="none" rtlCol="0">
            <a:spAutoFit/>
          </a:bodyPr>
          <a:lstStyle/>
          <a:p>
            <a:r>
              <a:rPr lang="en-US" sz="2400" b="1" dirty="0"/>
              <a:t>0                 V</a:t>
            </a:r>
            <a:r>
              <a:rPr lang="en-US" sz="2400" b="1" baseline="-25000" dirty="0"/>
              <a:t>SW</a:t>
            </a:r>
            <a:r>
              <a:rPr lang="en-US" sz="2400" b="1" dirty="0"/>
              <a:t>/4</a:t>
            </a:r>
          </a:p>
        </p:txBody>
      </p:sp>
    </p:spTree>
    <p:extLst>
      <p:ext uri="{BB962C8B-B14F-4D97-AF65-F5344CB8AC3E}">
        <p14:creationId xmlns:p14="http://schemas.microsoft.com/office/powerpoint/2010/main" val="30156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9163-15EC-9346-A4CF-9B943721C9A9}"/>
              </a:ext>
            </a:extLst>
          </p:cNvPr>
          <p:cNvSpPr>
            <a:spLocks noGrp="1"/>
          </p:cNvSpPr>
          <p:nvPr>
            <p:ph type="title"/>
          </p:nvPr>
        </p:nvSpPr>
        <p:spPr/>
        <p:txBody>
          <a:bodyPr/>
          <a:lstStyle/>
          <a:p>
            <a:r>
              <a:rPr lang="en-US" dirty="0"/>
              <a:t>Vx Varies Linearly Across the Dayside </a:t>
            </a:r>
            <a:r>
              <a:rPr lang="en-US" dirty="0" err="1"/>
              <a:t>Magnetosheath</a:t>
            </a:r>
            <a:r>
              <a:rPr lang="en-US" dirty="0"/>
              <a:t> </a:t>
            </a:r>
          </a:p>
        </p:txBody>
      </p:sp>
      <p:sp>
        <p:nvSpPr>
          <p:cNvPr id="3" name="Content Placeholder 2">
            <a:extLst>
              <a:ext uri="{FF2B5EF4-FFF2-40B4-BE49-F238E27FC236}">
                <a16:creationId xmlns:a16="http://schemas.microsoft.com/office/drawing/2014/main" id="{44E38FD7-6080-BD41-B376-0AEDD039E3ED}"/>
              </a:ext>
            </a:extLst>
          </p:cNvPr>
          <p:cNvSpPr>
            <a:spLocks noGrp="1"/>
          </p:cNvSpPr>
          <p:nvPr>
            <p:ph idx="1"/>
          </p:nvPr>
        </p:nvSpPr>
        <p:spPr/>
        <p:txBody>
          <a:bodyPr/>
          <a:lstStyle/>
          <a:p>
            <a:r>
              <a:rPr lang="en-US" dirty="0"/>
              <a:t>Along the Sun-Earth Line		Velocity measurements at two 								points give</a:t>
            </a:r>
          </a:p>
          <a:p>
            <a:pPr marL="0" indent="0">
              <a:buNone/>
            </a:pPr>
            <a:r>
              <a:rPr lang="en-US" dirty="0"/>
              <a:t>							</a:t>
            </a:r>
          </a:p>
          <a:p>
            <a:pPr marL="0" indent="0">
              <a:buNone/>
            </a:pPr>
            <a:r>
              <a:rPr lang="en-US" dirty="0"/>
              <a:t>						Vx = 0 intercept (magnetopause)</a:t>
            </a:r>
          </a:p>
          <a:p>
            <a:pPr marL="0" indent="0">
              <a:buNone/>
            </a:pPr>
            <a:endParaRPr lang="en-US" dirty="0"/>
          </a:p>
          <a:p>
            <a:pPr marL="0" indent="0">
              <a:buNone/>
            </a:pPr>
            <a:r>
              <a:rPr lang="en-US" dirty="0"/>
              <a:t>						Vx = </a:t>
            </a:r>
            <a:r>
              <a:rPr lang="en-US" dirty="0" err="1"/>
              <a:t>Vsw</a:t>
            </a:r>
            <a:r>
              <a:rPr lang="en-US" dirty="0"/>
              <a:t>/4 intercept (bow shock)</a:t>
            </a:r>
          </a:p>
        </p:txBody>
      </p:sp>
      <p:pic>
        <p:nvPicPr>
          <p:cNvPr id="5" name="Picture 4">
            <a:extLst>
              <a:ext uri="{FF2B5EF4-FFF2-40B4-BE49-F238E27FC236}">
                <a16:creationId xmlns:a16="http://schemas.microsoft.com/office/drawing/2014/main" id="{82A4485F-5911-8240-ABDF-B74D2EC406C2}"/>
              </a:ext>
            </a:extLst>
          </p:cNvPr>
          <p:cNvPicPr>
            <a:picLocks noChangeAspect="1"/>
          </p:cNvPicPr>
          <p:nvPr/>
        </p:nvPicPr>
        <p:blipFill>
          <a:blip r:embed="rId2"/>
          <a:stretch>
            <a:fillRect/>
          </a:stretch>
        </p:blipFill>
        <p:spPr>
          <a:xfrm>
            <a:off x="838200" y="2348724"/>
            <a:ext cx="4820557" cy="4325670"/>
          </a:xfrm>
          <a:prstGeom prst="rect">
            <a:avLst/>
          </a:prstGeom>
        </p:spPr>
      </p:pic>
      <p:sp>
        <p:nvSpPr>
          <p:cNvPr id="4" name="TextBox 3">
            <a:extLst>
              <a:ext uri="{FF2B5EF4-FFF2-40B4-BE49-F238E27FC236}">
                <a16:creationId xmlns:a16="http://schemas.microsoft.com/office/drawing/2014/main" id="{DEA2F147-C713-4242-A3FD-08E04674904A}"/>
              </a:ext>
            </a:extLst>
          </p:cNvPr>
          <p:cNvSpPr txBox="1"/>
          <p:nvPr/>
        </p:nvSpPr>
        <p:spPr>
          <a:xfrm>
            <a:off x="2441619" y="2645992"/>
            <a:ext cx="620683" cy="1015663"/>
          </a:xfrm>
          <a:prstGeom prst="rect">
            <a:avLst/>
          </a:prstGeom>
          <a:noFill/>
        </p:spPr>
        <p:txBody>
          <a:bodyPr wrap="none" rtlCol="0">
            <a:spAutoFit/>
          </a:bodyPr>
          <a:lstStyle/>
          <a:p>
            <a:r>
              <a:rPr lang="en-US" sz="6000" dirty="0">
                <a:solidFill>
                  <a:srgbClr val="C00000"/>
                </a:solidFill>
              </a:rPr>
              <a:t>*</a:t>
            </a:r>
            <a:r>
              <a:rPr lang="en-US" dirty="0"/>
              <a:t> </a:t>
            </a:r>
          </a:p>
        </p:txBody>
      </p:sp>
      <p:sp>
        <p:nvSpPr>
          <p:cNvPr id="9" name="TextBox 8">
            <a:extLst>
              <a:ext uri="{FF2B5EF4-FFF2-40B4-BE49-F238E27FC236}">
                <a16:creationId xmlns:a16="http://schemas.microsoft.com/office/drawing/2014/main" id="{7529BDEE-03FF-F940-971F-66836C74BB74}"/>
              </a:ext>
            </a:extLst>
          </p:cNvPr>
          <p:cNvSpPr txBox="1"/>
          <p:nvPr/>
        </p:nvSpPr>
        <p:spPr>
          <a:xfrm>
            <a:off x="2782317" y="2780929"/>
            <a:ext cx="620683" cy="1015663"/>
          </a:xfrm>
          <a:prstGeom prst="rect">
            <a:avLst/>
          </a:prstGeom>
          <a:noFill/>
        </p:spPr>
        <p:txBody>
          <a:bodyPr wrap="none" rtlCol="0">
            <a:spAutoFit/>
          </a:bodyPr>
          <a:lstStyle/>
          <a:p>
            <a:r>
              <a:rPr lang="en-US" sz="6000" dirty="0">
                <a:solidFill>
                  <a:srgbClr val="C00000"/>
                </a:solidFill>
              </a:rPr>
              <a:t>*</a:t>
            </a:r>
            <a:r>
              <a:rPr lang="en-US" dirty="0"/>
              <a:t> </a:t>
            </a:r>
          </a:p>
        </p:txBody>
      </p:sp>
    </p:spTree>
    <p:extLst>
      <p:ext uri="{BB962C8B-B14F-4D97-AF65-F5344CB8AC3E}">
        <p14:creationId xmlns:p14="http://schemas.microsoft.com/office/powerpoint/2010/main" val="244045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463A-DAA5-E044-9270-1FDDC9B5AFD5}"/>
              </a:ext>
            </a:extLst>
          </p:cNvPr>
          <p:cNvSpPr>
            <a:spLocks noGrp="1"/>
          </p:cNvSpPr>
          <p:nvPr>
            <p:ph type="title"/>
          </p:nvPr>
        </p:nvSpPr>
        <p:spPr/>
        <p:txBody>
          <a:bodyPr/>
          <a:lstStyle/>
          <a:p>
            <a:r>
              <a:rPr lang="en-US" dirty="0"/>
              <a:t>Track BS and MP</a:t>
            </a:r>
          </a:p>
        </p:txBody>
      </p:sp>
      <p:sp>
        <p:nvSpPr>
          <p:cNvPr id="3" name="Content Placeholder 2">
            <a:extLst>
              <a:ext uri="{FF2B5EF4-FFF2-40B4-BE49-F238E27FC236}">
                <a16:creationId xmlns:a16="http://schemas.microsoft.com/office/drawing/2014/main" id="{3315E41B-0A51-CD4C-A0DD-980F138B47E3}"/>
              </a:ext>
            </a:extLst>
          </p:cNvPr>
          <p:cNvSpPr>
            <a:spLocks noGrp="1"/>
          </p:cNvSpPr>
          <p:nvPr>
            <p:ph idx="1"/>
          </p:nvPr>
        </p:nvSpPr>
        <p:spPr>
          <a:xfrm>
            <a:off x="500575" y="1825625"/>
            <a:ext cx="10515600" cy="4351338"/>
          </a:xfrm>
        </p:spPr>
        <p:txBody>
          <a:bodyPr>
            <a:normAutofit fontScale="85000" lnSpcReduction="20000"/>
          </a:bodyPr>
          <a:lstStyle/>
          <a:p>
            <a:r>
              <a:rPr lang="en-US" dirty="0"/>
              <a:t>Southward IMF turning</a:t>
            </a:r>
          </a:p>
          <a:p>
            <a:r>
              <a:rPr lang="en-US" dirty="0"/>
              <a:t>Erosion</a:t>
            </a:r>
          </a:p>
          <a:p>
            <a:r>
              <a:rPr lang="en-US" dirty="0"/>
              <a:t>Substorm flux return</a:t>
            </a:r>
          </a:p>
          <a:p>
            <a:endParaRPr lang="en-US" dirty="0"/>
          </a:p>
          <a:p>
            <a:r>
              <a:rPr lang="en-US" dirty="0"/>
              <a:t>The proposed method underestimates</a:t>
            </a:r>
          </a:p>
          <a:p>
            <a:pPr marL="0" indent="0">
              <a:buNone/>
            </a:pPr>
            <a:r>
              <a:rPr lang="en-US" dirty="0"/>
              <a:t>bow shock and magnetopause locations</a:t>
            </a:r>
          </a:p>
          <a:p>
            <a:pPr marL="0" indent="0">
              <a:buNone/>
            </a:pPr>
            <a:r>
              <a:rPr lang="en-US" dirty="0"/>
              <a:t>but accurately estimates amplitude of</a:t>
            </a:r>
          </a:p>
          <a:p>
            <a:pPr marL="0" indent="0">
              <a:buNone/>
            </a:pPr>
            <a:r>
              <a:rPr lang="en-US" dirty="0"/>
              <a:t>their motion</a:t>
            </a:r>
            <a:r>
              <a:rPr lang="en-US" dirty="0">
                <a:sym typeface="Wingdings" pitchFamily="2" charset="2"/>
              </a:rPr>
              <a:t></a:t>
            </a:r>
            <a:endParaRPr lang="en-US" dirty="0"/>
          </a:p>
          <a:p>
            <a:pPr marL="0" indent="0">
              <a:buNone/>
            </a:pPr>
            <a:endParaRPr lang="en-US" dirty="0"/>
          </a:p>
          <a:p>
            <a:pPr marL="0" indent="0">
              <a:buNone/>
            </a:pPr>
            <a:r>
              <a:rPr lang="en-US" dirty="0"/>
              <a:t>Method is a success!</a:t>
            </a:r>
            <a:br>
              <a:rPr lang="en-US" dirty="0"/>
            </a:br>
            <a:endParaRPr lang="en-US" dirty="0"/>
          </a:p>
        </p:txBody>
      </p:sp>
      <p:pic>
        <p:nvPicPr>
          <p:cNvPr id="7" name="Picture 6">
            <a:extLst>
              <a:ext uri="{FF2B5EF4-FFF2-40B4-BE49-F238E27FC236}">
                <a16:creationId xmlns:a16="http://schemas.microsoft.com/office/drawing/2014/main" id="{EC86FA12-C799-2149-BB9C-BF120BC7445E}"/>
              </a:ext>
            </a:extLst>
          </p:cNvPr>
          <p:cNvPicPr>
            <a:picLocks noChangeAspect="1"/>
          </p:cNvPicPr>
          <p:nvPr/>
        </p:nvPicPr>
        <p:blipFill>
          <a:blip r:embed="rId2"/>
          <a:stretch>
            <a:fillRect/>
          </a:stretch>
        </p:blipFill>
        <p:spPr>
          <a:xfrm>
            <a:off x="5476704" y="0"/>
            <a:ext cx="6724996" cy="6858000"/>
          </a:xfrm>
          <a:prstGeom prst="rect">
            <a:avLst/>
          </a:prstGeom>
        </p:spPr>
      </p:pic>
      <p:sp>
        <p:nvSpPr>
          <p:cNvPr id="4" name="TextBox 3">
            <a:extLst>
              <a:ext uri="{FF2B5EF4-FFF2-40B4-BE49-F238E27FC236}">
                <a16:creationId xmlns:a16="http://schemas.microsoft.com/office/drawing/2014/main" id="{536C4759-2503-054F-8E48-D680ED5E353F}"/>
              </a:ext>
            </a:extLst>
          </p:cNvPr>
          <p:cNvSpPr txBox="1"/>
          <p:nvPr/>
        </p:nvSpPr>
        <p:spPr>
          <a:xfrm>
            <a:off x="6225576" y="1096437"/>
            <a:ext cx="1409360" cy="1323439"/>
          </a:xfrm>
          <a:prstGeom prst="rect">
            <a:avLst/>
          </a:prstGeom>
          <a:noFill/>
        </p:spPr>
        <p:txBody>
          <a:bodyPr wrap="none" rtlCol="0">
            <a:spAutoFit/>
          </a:bodyPr>
          <a:lstStyle/>
          <a:p>
            <a:r>
              <a:rPr lang="en-US" sz="4000" dirty="0"/>
              <a:t>Bow </a:t>
            </a:r>
          </a:p>
          <a:p>
            <a:r>
              <a:rPr lang="en-US" sz="4000" dirty="0"/>
              <a:t>Shock</a:t>
            </a:r>
          </a:p>
        </p:txBody>
      </p:sp>
      <p:sp>
        <p:nvSpPr>
          <p:cNvPr id="5" name="TextBox 4">
            <a:extLst>
              <a:ext uri="{FF2B5EF4-FFF2-40B4-BE49-F238E27FC236}">
                <a16:creationId xmlns:a16="http://schemas.microsoft.com/office/drawing/2014/main" id="{EE282AB6-160A-7B49-BE11-5B2D562D7582}"/>
              </a:ext>
            </a:extLst>
          </p:cNvPr>
          <p:cNvSpPr txBox="1"/>
          <p:nvPr/>
        </p:nvSpPr>
        <p:spPr>
          <a:xfrm>
            <a:off x="6067685" y="5221798"/>
            <a:ext cx="1847172" cy="707886"/>
          </a:xfrm>
          <a:prstGeom prst="rect">
            <a:avLst/>
          </a:prstGeom>
          <a:noFill/>
        </p:spPr>
        <p:txBody>
          <a:bodyPr wrap="none" rtlCol="0">
            <a:spAutoFit/>
          </a:bodyPr>
          <a:lstStyle/>
          <a:p>
            <a:r>
              <a:rPr lang="en-US" sz="4000" dirty="0" err="1"/>
              <a:t>MPause</a:t>
            </a:r>
            <a:endParaRPr lang="en-US" sz="4000" dirty="0"/>
          </a:p>
        </p:txBody>
      </p:sp>
      <p:cxnSp>
        <p:nvCxnSpPr>
          <p:cNvPr id="8" name="Straight Connector 7">
            <a:extLst>
              <a:ext uri="{FF2B5EF4-FFF2-40B4-BE49-F238E27FC236}">
                <a16:creationId xmlns:a16="http://schemas.microsoft.com/office/drawing/2014/main" id="{AEDB7EDA-6485-3B48-AD5F-4582FCE486A6}"/>
              </a:ext>
            </a:extLst>
          </p:cNvPr>
          <p:cNvCxnSpPr/>
          <p:nvPr/>
        </p:nvCxnSpPr>
        <p:spPr>
          <a:xfrm>
            <a:off x="7589444" y="168166"/>
            <a:ext cx="0" cy="6222124"/>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107EE0-1444-9E4A-AB10-8000BE854120}"/>
              </a:ext>
            </a:extLst>
          </p:cNvPr>
          <p:cNvCxnSpPr/>
          <p:nvPr/>
        </p:nvCxnSpPr>
        <p:spPr>
          <a:xfrm>
            <a:off x="9087319" y="111558"/>
            <a:ext cx="0" cy="6222124"/>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AC2A45-2659-BF4A-910C-BF69A1346E2C}"/>
              </a:ext>
            </a:extLst>
          </p:cNvPr>
          <p:cNvSpPr txBox="1"/>
          <p:nvPr/>
        </p:nvSpPr>
        <p:spPr>
          <a:xfrm>
            <a:off x="7589444" y="2457296"/>
            <a:ext cx="1349728" cy="830997"/>
          </a:xfrm>
          <a:prstGeom prst="rect">
            <a:avLst/>
          </a:prstGeom>
          <a:noFill/>
        </p:spPr>
        <p:txBody>
          <a:bodyPr wrap="none" rtlCol="0">
            <a:spAutoFit/>
          </a:bodyPr>
          <a:lstStyle/>
          <a:p>
            <a:r>
              <a:rPr lang="en-US" sz="2400" b="1" dirty="0" err="1">
                <a:solidFill>
                  <a:srgbClr val="0070C0"/>
                </a:solidFill>
              </a:rPr>
              <a:t>Swd</a:t>
            </a:r>
            <a:r>
              <a:rPr lang="en-US" sz="2400" b="1" dirty="0">
                <a:solidFill>
                  <a:srgbClr val="0070C0"/>
                </a:solidFill>
              </a:rPr>
              <a:t> IMF </a:t>
            </a:r>
          </a:p>
          <a:p>
            <a:r>
              <a:rPr lang="en-US" sz="2400" b="1" dirty="0">
                <a:solidFill>
                  <a:srgbClr val="0070C0"/>
                </a:solidFill>
              </a:rPr>
              <a:t>Turning</a:t>
            </a:r>
          </a:p>
        </p:txBody>
      </p:sp>
      <p:sp>
        <p:nvSpPr>
          <p:cNvPr id="11" name="TextBox 10">
            <a:extLst>
              <a:ext uri="{FF2B5EF4-FFF2-40B4-BE49-F238E27FC236}">
                <a16:creationId xmlns:a16="http://schemas.microsoft.com/office/drawing/2014/main" id="{0C92B774-D27D-7943-B119-FEA72C4B3031}"/>
              </a:ext>
            </a:extLst>
          </p:cNvPr>
          <p:cNvSpPr txBox="1"/>
          <p:nvPr/>
        </p:nvSpPr>
        <p:spPr>
          <a:xfrm>
            <a:off x="9091806" y="2807121"/>
            <a:ext cx="1476751" cy="830997"/>
          </a:xfrm>
          <a:prstGeom prst="rect">
            <a:avLst/>
          </a:prstGeom>
          <a:noFill/>
        </p:spPr>
        <p:txBody>
          <a:bodyPr wrap="none" rtlCol="0">
            <a:spAutoFit/>
          </a:bodyPr>
          <a:lstStyle/>
          <a:p>
            <a:r>
              <a:rPr lang="en-US" sz="2400" b="1" dirty="0">
                <a:solidFill>
                  <a:srgbClr val="C00000"/>
                </a:solidFill>
              </a:rPr>
              <a:t>Substorm </a:t>
            </a:r>
            <a:br>
              <a:rPr lang="en-US" sz="2400" b="1" dirty="0">
                <a:solidFill>
                  <a:srgbClr val="C00000"/>
                </a:solidFill>
              </a:rPr>
            </a:br>
            <a:r>
              <a:rPr lang="en-US" sz="2400" b="1" dirty="0">
                <a:solidFill>
                  <a:srgbClr val="C00000"/>
                </a:solidFill>
              </a:rPr>
              <a:t>Onset</a:t>
            </a:r>
          </a:p>
        </p:txBody>
      </p:sp>
    </p:spTree>
    <p:extLst>
      <p:ext uri="{BB962C8B-B14F-4D97-AF65-F5344CB8AC3E}">
        <p14:creationId xmlns:p14="http://schemas.microsoft.com/office/powerpoint/2010/main" val="1755253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1289</Words>
  <Application>Microsoft Macintosh PowerPoint</Application>
  <PresentationFormat>Widescreen</PresentationFormat>
  <Paragraphs>135</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Remotely Sensing Bow Shock and Magnetopause Locations</vt:lpstr>
      <vt:lpstr>Do You Want to:</vt:lpstr>
      <vt:lpstr>Do You Want to:</vt:lpstr>
      <vt:lpstr>Do You Want to:</vt:lpstr>
      <vt:lpstr>Do You Want to:</vt:lpstr>
      <vt:lpstr>Do You Want to:</vt:lpstr>
      <vt:lpstr>Vx Varies Linearly Across the Dayside Magnetosheath </vt:lpstr>
      <vt:lpstr>Vx Varies Linearly Across the Dayside Magnetosheath </vt:lpstr>
      <vt:lpstr>Track BS and MP</vt:lpstr>
      <vt:lpstr>Back up slides</vt:lpstr>
      <vt:lpstr>Magnetosheath: J and VX for IMF BZ &lt; 0</vt:lpstr>
      <vt:lpstr>Magnetic field and plasma profiles along the Sun-Earth line</vt:lpstr>
      <vt:lpstr>Results (1)</vt:lpstr>
      <vt:lpstr>Results (2)</vt:lpstr>
      <vt:lpstr>Results (3)</vt:lpstr>
      <vt:lpstr>Results (5)</vt:lpstr>
      <vt:lpstr>Results (6)</vt:lpstr>
      <vt:lpstr>Conclusion (1)</vt:lpstr>
      <vt:lpstr>Conclusion (2)</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Remotely Sensing Bow Shock and Magnetopause Locations</dc:title>
  <dc:creator>Sibeck, David G. (GSFC-6700)</dc:creator>
  <cp:lastModifiedBy>Sibeck, David G. (GSFC-6700)</cp:lastModifiedBy>
  <cp:revision>42</cp:revision>
  <dcterms:created xsi:type="dcterms:W3CDTF">2021-12-03T20:45:34Z</dcterms:created>
  <dcterms:modified xsi:type="dcterms:W3CDTF">2022-02-21T14:36:57Z</dcterms:modified>
</cp:coreProperties>
</file>