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C2980-CA56-425A-AB44-C0B813441518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EFB77-A4C4-4F5B-A2FF-D3FC40AAA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1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31BA-4B78-4F97-B812-53C9EE3D4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14DF2-8FB4-4652-AD0C-8E01B5C70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0404F-E87F-499A-9376-5482A6FB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2CC1-5412-4347-AA2E-C93CBCA82C9A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613B9-D01F-43DD-A159-1B30836BC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43EFC-506B-4D24-AFD1-9AFC7F35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AF93-1167-47A8-BD88-70D5B29A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1E7C5-9222-4789-BD3D-FA9DE43E8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D7887-7AA7-4B42-B055-ED11AEA92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8FFB-CFB6-4659-A71F-D9A3D35162BB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F4068-5DAB-4837-A631-AB8355869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7857A-8CFC-4855-9F8B-D178576A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8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0497C-3134-4901-ADFD-93662CE59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AB1CF-934A-479D-858E-8C788CC82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61331-AE9E-423F-9048-28C78BD1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EB0A-FCB7-42FC-AAFF-64E4888358E5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2E12D-D38C-45B0-830A-4682894D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801D5-A560-484E-8D58-17E89B9F4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8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6CE69-5168-401D-985B-1B774CDBA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9D2C1-201C-4AB8-848F-09CD0016B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E60E2-5A27-4F92-A5F5-1782AC8FD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DD3-95AF-4E78-92F1-7466C65F2F5F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2D76C-022F-4A0F-AB80-2167DEF4D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84F31-BDE8-46B0-95FB-C3807CFF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3152-2637-4943-9684-BE3AF142C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FA007-1F48-4A4F-ADFC-9D295C21B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61BAC-114C-4BDD-96BF-BA37FC08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0D2B-5CFF-40CA-9FE2-E6C3672ACC56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C1A5F-4F4D-4A1A-9264-61617DAA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B7D1A-A6B3-439D-9718-2EBE19E9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5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BF77E-CA28-46D8-AC8E-AE4A8729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3F9A5-DD59-45E5-92D9-CDA8086EE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3678D-8A27-4077-BD4D-777C3B6D0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14584-2500-4567-8E83-D77F1B817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934F-22F2-454C-BADC-BFBA973EF329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5D978-B8C5-40E8-92AF-7E4EF65A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8D19D-DE5A-466F-8E69-2405608B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7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755D-E280-4F72-9BD0-FE9F41C0B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8153C-1C56-4751-81CE-70FDA2EBB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245DE-72A8-48EF-96CF-C4C340C75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D567C-BFDF-407A-BE7D-0A10F80107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A94AA-E01E-4035-9C66-7C2E66CCD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50A8EA-B91F-403C-A9B8-5595BC3B8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C690-37B6-4772-8256-F0E2F0AC2112}" type="datetime1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14F2FE-8692-4337-BF39-A1F83C18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ACC5C8-A00F-4793-A76B-5A886D97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1B9B-386F-4069-B481-5BE66349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42FBBD-D971-4C02-84B6-C707C26B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8079-4EE2-4268-A744-D865AB55B208}" type="datetime1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60661-A14A-4C25-A315-60240D61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10284B-D60B-4615-9C00-09E984822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1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D642C-AD86-4ECE-ACD0-987FC38E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A444-DF77-4D4B-9A74-3CF2D7349654}" type="datetime1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CF55C-4FAA-44B7-9C26-1C854F15D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3C4507-E7BB-46C6-A320-A28894B2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7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BA300-36E7-427E-8EE1-B7638169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8C92-E795-4422-A968-A92880F7D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D2947-9E78-44D3-83DB-DBBFEF2A9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44BEF-1480-4CC7-BD82-0C3AC2E9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56835-F83F-4734-AA7E-F20403E7FAA5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91A9-8CD1-4841-9313-FDEAF1FB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51602-23CC-4661-A2D8-2D7D3840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5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936FD-40E3-4E0D-90B8-0C595790C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AFBE93-8A5B-4A9E-A666-FB05C4C9C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64411-F884-4110-B031-895BC2FA1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1F80A-542E-497B-B6B9-F691B849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217A-68C6-4718-B81F-70726041863B}" type="datetime1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5FFF1-3113-47A6-A20E-B5A8097A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64C64-ECBB-400E-91BC-E694F1DE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2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99E57-B691-4AAD-9339-BA65671C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D4626-A84E-4232-BC8B-BDE33D6DD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1730D-ECA4-472E-A4CF-C67E4A8B2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06E20-3A6F-483F-BC7E-33E6919AFF2D}" type="datetime1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BEB4E-2443-4444-8B8E-9F72D04391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A4B90-6080-42F0-9040-4FD1E26B1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75AF8-5D7F-427D-BCE2-D052644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6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E41258-4DBC-48F9-83FA-9A2C95419B96}"/>
              </a:ext>
            </a:extLst>
          </p:cNvPr>
          <p:cNvSpPr txBox="1"/>
          <p:nvPr/>
        </p:nvSpPr>
        <p:spPr>
          <a:xfrm>
            <a:off x="197427" y="114300"/>
            <a:ext cx="1031817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The Early-phase Growth of ULF Waves in the Ion Foreshock observed in a Hybrid-</a:t>
            </a:r>
            <a:r>
              <a:rPr lang="en-US" sz="2800" dirty="0" err="1">
                <a:latin typeface="Comic Sans MS" panose="030F0702030302020204" pitchFamily="66" charset="0"/>
              </a:rPr>
              <a:t>Vlasov</a:t>
            </a:r>
            <a:r>
              <a:rPr lang="en-US" sz="2800" dirty="0">
                <a:latin typeface="Comic Sans MS" panose="030F0702030302020204" pitchFamily="66" charset="0"/>
              </a:rPr>
              <a:t> Simulation</a:t>
            </a:r>
          </a:p>
          <a:p>
            <a:r>
              <a:rPr lang="en-US" dirty="0">
                <a:latin typeface="Comic Sans MS" panose="030F0702030302020204" pitchFamily="66" charset="0"/>
              </a:rPr>
              <a:t>Kun Zhang, Seth Dorfman, </a:t>
            </a:r>
            <a:r>
              <a:rPr lang="en-US" dirty="0" err="1">
                <a:latin typeface="Comic Sans MS" panose="030F0702030302020204" pitchFamily="66" charset="0"/>
              </a:rPr>
              <a:t>Urs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Ganse</a:t>
            </a:r>
            <a:r>
              <a:rPr lang="en-US" dirty="0">
                <a:latin typeface="Comic Sans MS" panose="030F0702030302020204" pitchFamily="66" charset="0"/>
              </a:rPr>
              <a:t>, Lucile </a:t>
            </a:r>
            <a:r>
              <a:rPr lang="en-US" dirty="0" err="1">
                <a:latin typeface="Comic Sans MS" panose="030F0702030302020204" pitchFamily="66" charset="0"/>
              </a:rPr>
              <a:t>Turc</a:t>
            </a:r>
            <a:r>
              <a:rPr lang="en-US" dirty="0">
                <a:latin typeface="Comic Sans MS" panose="030F0702030302020204" pitchFamily="66" charset="0"/>
              </a:rPr>
              <a:t> and Chen Shi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AF1180CA-B149-4F23-B41F-41140B7CD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339" y="0"/>
            <a:ext cx="1758661" cy="175866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06F70-E1C9-4D30-A7C7-CD81302E6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9E39CC-0B91-44A8-A12A-8C24426D9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DF6C1A8-1C03-4082-B03A-A2A5C6E8AE20}"/>
              </a:ext>
            </a:extLst>
          </p:cNvPr>
          <p:cNvSpPr/>
          <p:nvPr/>
        </p:nvSpPr>
        <p:spPr>
          <a:xfrm>
            <a:off x="-1937086" y="1756610"/>
            <a:ext cx="4776537" cy="3152274"/>
          </a:xfrm>
          <a:prstGeom prst="arc">
            <a:avLst>
              <a:gd name="adj1" fmla="val 16200000"/>
              <a:gd name="adj2" fmla="val 501156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63B122-BF81-416B-A4D9-857496CCD13A}"/>
              </a:ext>
            </a:extLst>
          </p:cNvPr>
          <p:cNvSpPr/>
          <p:nvPr/>
        </p:nvSpPr>
        <p:spPr>
          <a:xfrm>
            <a:off x="1882941" y="3242510"/>
            <a:ext cx="192505" cy="18047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6F92A8-8E4C-49AE-9D62-0CDD7F10214A}"/>
              </a:ext>
            </a:extLst>
          </p:cNvPr>
          <p:cNvSpPr txBox="1"/>
          <p:nvPr/>
        </p:nvSpPr>
        <p:spPr>
          <a:xfrm>
            <a:off x="1636294" y="2822684"/>
            <a:ext cx="103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Earth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9E94CC-B594-4D29-89E8-AF72902452F2}"/>
              </a:ext>
            </a:extLst>
          </p:cNvPr>
          <p:cNvSpPr txBox="1"/>
          <p:nvPr/>
        </p:nvSpPr>
        <p:spPr>
          <a:xfrm>
            <a:off x="389103" y="1325314"/>
            <a:ext cx="214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1"/>
                </a:solidFill>
              </a:rPr>
              <a:t>bow</a:t>
            </a:r>
            <a:r>
              <a:rPr lang="zh-CN" altLang="en-US" dirty="0">
                <a:solidFill>
                  <a:schemeClr val="accent1"/>
                </a:solidFill>
              </a:rPr>
              <a:t> </a:t>
            </a:r>
            <a:r>
              <a:rPr lang="en-US" altLang="zh-CN" dirty="0">
                <a:solidFill>
                  <a:schemeClr val="accent1"/>
                </a:solidFill>
              </a:rPr>
              <a:t>shock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786EF01-3539-47D9-ABA3-6FB25518B83D}"/>
              </a:ext>
            </a:extLst>
          </p:cNvPr>
          <p:cNvCxnSpPr/>
          <p:nvPr/>
        </p:nvCxnSpPr>
        <p:spPr>
          <a:xfrm>
            <a:off x="4668252" y="3057843"/>
            <a:ext cx="12151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CE61900-EFF4-45E7-B2FC-B4BDEACAC854}"/>
              </a:ext>
            </a:extLst>
          </p:cNvPr>
          <p:cNvSpPr txBox="1"/>
          <p:nvPr/>
        </p:nvSpPr>
        <p:spPr>
          <a:xfrm>
            <a:off x="4668252" y="2638018"/>
            <a:ext cx="165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ion beam (t=t0)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9EBD0CC-DF98-4F15-836A-52D2062014FD}"/>
              </a:ext>
            </a:extLst>
          </p:cNvPr>
          <p:cNvCxnSpPr/>
          <p:nvPr/>
        </p:nvCxnSpPr>
        <p:spPr>
          <a:xfrm flipH="1">
            <a:off x="3122195" y="1645958"/>
            <a:ext cx="1215189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E37C7ED-B26C-426B-BB95-64E836E01108}"/>
              </a:ext>
            </a:extLst>
          </p:cNvPr>
          <p:cNvSpPr txBox="1"/>
          <p:nvPr/>
        </p:nvSpPr>
        <p:spPr>
          <a:xfrm>
            <a:off x="3122195" y="1736195"/>
            <a:ext cx="164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solar wind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4B2275C-870A-436A-9A89-DC0532CF7BC4}"/>
              </a:ext>
            </a:extLst>
          </p:cNvPr>
          <p:cNvCxnSpPr>
            <a:cxnSpLocks/>
          </p:cNvCxnSpPr>
          <p:nvPr/>
        </p:nvCxnSpPr>
        <p:spPr>
          <a:xfrm flipV="1">
            <a:off x="4676583" y="4097836"/>
            <a:ext cx="4189" cy="1372144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376F4E0-D721-41CA-8D75-3F787851184C}"/>
              </a:ext>
            </a:extLst>
          </p:cNvPr>
          <p:cNvSpPr txBox="1"/>
          <p:nvPr/>
        </p:nvSpPr>
        <p:spPr>
          <a:xfrm>
            <a:off x="3832280" y="5483409"/>
            <a:ext cx="1913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wave starts 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(t=t0)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C8DF56D-36F7-474B-B870-31BD05F196F3}"/>
              </a:ext>
            </a:extLst>
          </p:cNvPr>
          <p:cNvGrpSpPr/>
          <p:nvPr/>
        </p:nvGrpSpPr>
        <p:grpSpPr>
          <a:xfrm>
            <a:off x="3163815" y="3767976"/>
            <a:ext cx="1648326" cy="899024"/>
            <a:chOff x="3002882" y="4057161"/>
            <a:chExt cx="1648326" cy="899024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B581B8A-CCC5-4FFE-8A9B-1471ACFAAD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31822" y="4057161"/>
              <a:ext cx="91439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BAE6089-8FC7-45E1-A240-2DC536FB257F}"/>
                </a:ext>
              </a:extLst>
            </p:cNvPr>
            <p:cNvSpPr txBox="1"/>
            <p:nvPr/>
          </p:nvSpPr>
          <p:spPr>
            <a:xfrm>
              <a:off x="3002882" y="4309854"/>
              <a:ext cx="16483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Wave growth convection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6DD1AB-C3F7-4B36-B3C8-B2ACC9433DFC}"/>
              </a:ext>
            </a:extLst>
          </p:cNvPr>
          <p:cNvGrpSpPr/>
          <p:nvPr/>
        </p:nvGrpSpPr>
        <p:grpSpPr>
          <a:xfrm>
            <a:off x="2295403" y="2614672"/>
            <a:ext cx="2543296" cy="3501637"/>
            <a:chOff x="2066803" y="2903430"/>
            <a:chExt cx="2543296" cy="3501637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A0BF7D04-0832-4C38-ACD3-A9D6684EB0F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27129" y="3388997"/>
              <a:ext cx="2159" cy="2314136"/>
            </a:xfrm>
            <a:prstGeom prst="straightConnector1">
              <a:avLst/>
            </a:prstGeom>
            <a:ln w="38100">
              <a:solidFill>
                <a:schemeClr val="tx2">
                  <a:lumMod val="40000"/>
                  <a:lumOff val="6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A60C4F5-61F4-40B7-BDFD-012896B5848B}"/>
                </a:ext>
              </a:extLst>
            </p:cNvPr>
            <p:cNvSpPr txBox="1"/>
            <p:nvPr/>
          </p:nvSpPr>
          <p:spPr>
            <a:xfrm>
              <a:off x="2066803" y="5758736"/>
              <a:ext cx="19130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wave observation</a:t>
              </a:r>
            </a:p>
            <a:p>
              <a:pPr algn="ctr"/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(t=t1)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89E198C9-2699-443A-B9B2-D898DED2DD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13848" y="3296108"/>
              <a:ext cx="683796" cy="78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3232F1D-9C71-4660-98AF-3DC842B1530A}"/>
                </a:ext>
              </a:extLst>
            </p:cNvPr>
            <p:cNvSpPr txBox="1"/>
            <p:nvPr/>
          </p:nvSpPr>
          <p:spPr>
            <a:xfrm>
              <a:off x="2953751" y="2903430"/>
              <a:ext cx="1656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beam (t=t1)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5F6798D-B119-44CA-9D80-F53A6697D5FB}"/>
              </a:ext>
            </a:extLst>
          </p:cNvPr>
          <p:cNvCxnSpPr>
            <a:cxnSpLocks/>
          </p:cNvCxnSpPr>
          <p:nvPr/>
        </p:nvCxnSpPr>
        <p:spPr>
          <a:xfrm flipH="1">
            <a:off x="2888197" y="2349343"/>
            <a:ext cx="2331040" cy="0"/>
          </a:xfrm>
          <a:prstGeom prst="straightConnector1">
            <a:avLst/>
          </a:prstGeom>
          <a:ln w="127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20D3A20-A60E-41BD-A3B7-A72EF93CD19D}"/>
              </a:ext>
            </a:extLst>
          </p:cNvPr>
          <p:cNvSpPr txBox="1"/>
          <p:nvPr/>
        </p:nvSpPr>
        <p:spPr>
          <a:xfrm>
            <a:off x="5280016" y="2156020"/>
            <a:ext cx="1317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IMF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D5EBA26-9324-495B-A075-7C7F14456F6E}"/>
              </a:ext>
            </a:extLst>
          </p:cNvPr>
          <p:cNvSpPr/>
          <p:nvPr/>
        </p:nvSpPr>
        <p:spPr>
          <a:xfrm>
            <a:off x="4439370" y="3422984"/>
            <a:ext cx="615157" cy="61355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A83909B-FCAE-4222-A2F2-29D6B5CC6A30}"/>
              </a:ext>
            </a:extLst>
          </p:cNvPr>
          <p:cNvCxnSpPr>
            <a:cxnSpLocks/>
          </p:cNvCxnSpPr>
          <p:nvPr/>
        </p:nvCxnSpPr>
        <p:spPr>
          <a:xfrm flipV="1">
            <a:off x="4664858" y="3100239"/>
            <a:ext cx="0" cy="297630"/>
          </a:xfrm>
          <a:prstGeom prst="straightConnector1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BD0917E-E052-4687-9CA2-0B2BB4AA7C58}"/>
              </a:ext>
            </a:extLst>
          </p:cNvPr>
          <p:cNvGrpSpPr/>
          <p:nvPr/>
        </p:nvGrpSpPr>
        <p:grpSpPr>
          <a:xfrm>
            <a:off x="4418374" y="3593887"/>
            <a:ext cx="685610" cy="317354"/>
            <a:chOff x="4352690" y="3879373"/>
            <a:chExt cx="685610" cy="317354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942CEA8-4D4F-463A-947D-FD31386D9898}"/>
                </a:ext>
              </a:extLst>
            </p:cNvPr>
            <p:cNvSpPr/>
            <p:nvPr/>
          </p:nvSpPr>
          <p:spPr>
            <a:xfrm>
              <a:off x="4352690" y="3879373"/>
              <a:ext cx="685610" cy="317354"/>
            </a:xfrm>
            <a:custGeom>
              <a:avLst/>
              <a:gdLst>
                <a:gd name="connsiteX0" fmla="*/ 0 w 524786"/>
                <a:gd name="connsiteY0" fmla="*/ 111448 h 240461"/>
                <a:gd name="connsiteX1" fmla="*/ 71562 w 524786"/>
                <a:gd name="connsiteY1" fmla="*/ 16033 h 240461"/>
                <a:gd name="connsiteX2" fmla="*/ 127221 w 524786"/>
                <a:gd name="connsiteY2" fmla="*/ 130 h 240461"/>
                <a:gd name="connsiteX3" fmla="*/ 182880 w 524786"/>
                <a:gd name="connsiteY3" fmla="*/ 16033 h 240461"/>
                <a:gd name="connsiteX4" fmla="*/ 206734 w 524786"/>
                <a:gd name="connsiteY4" fmla="*/ 63740 h 240461"/>
                <a:gd name="connsiteX5" fmla="*/ 230588 w 524786"/>
                <a:gd name="connsiteY5" fmla="*/ 167107 h 240461"/>
                <a:gd name="connsiteX6" fmla="*/ 270344 w 524786"/>
                <a:gd name="connsiteY6" fmla="*/ 206864 h 240461"/>
                <a:gd name="connsiteX7" fmla="*/ 326004 w 524786"/>
                <a:gd name="connsiteY7" fmla="*/ 238669 h 240461"/>
                <a:gd name="connsiteX8" fmla="*/ 413468 w 524786"/>
                <a:gd name="connsiteY8" fmla="*/ 151205 h 240461"/>
                <a:gd name="connsiteX9" fmla="*/ 445273 w 524786"/>
                <a:gd name="connsiteY9" fmla="*/ 111448 h 240461"/>
                <a:gd name="connsiteX10" fmla="*/ 477078 w 524786"/>
                <a:gd name="connsiteY10" fmla="*/ 71692 h 240461"/>
                <a:gd name="connsiteX11" fmla="*/ 524786 w 524786"/>
                <a:gd name="connsiteY11" fmla="*/ 55789 h 240461"/>
                <a:gd name="connsiteX0" fmla="*/ 0 w 524786"/>
                <a:gd name="connsiteY0" fmla="*/ 111448 h 241902"/>
                <a:gd name="connsiteX1" fmla="*/ 71562 w 524786"/>
                <a:gd name="connsiteY1" fmla="*/ 16033 h 241902"/>
                <a:gd name="connsiteX2" fmla="*/ 127221 w 524786"/>
                <a:gd name="connsiteY2" fmla="*/ 130 h 241902"/>
                <a:gd name="connsiteX3" fmla="*/ 182880 w 524786"/>
                <a:gd name="connsiteY3" fmla="*/ 16033 h 241902"/>
                <a:gd name="connsiteX4" fmla="*/ 206734 w 524786"/>
                <a:gd name="connsiteY4" fmla="*/ 63740 h 241902"/>
                <a:gd name="connsiteX5" fmla="*/ 230588 w 524786"/>
                <a:gd name="connsiteY5" fmla="*/ 167107 h 241902"/>
                <a:gd name="connsiteX6" fmla="*/ 266634 w 524786"/>
                <a:gd name="connsiteY6" fmla="*/ 217773 h 241902"/>
                <a:gd name="connsiteX7" fmla="*/ 326004 w 524786"/>
                <a:gd name="connsiteY7" fmla="*/ 238669 h 241902"/>
                <a:gd name="connsiteX8" fmla="*/ 413468 w 524786"/>
                <a:gd name="connsiteY8" fmla="*/ 151205 h 241902"/>
                <a:gd name="connsiteX9" fmla="*/ 445273 w 524786"/>
                <a:gd name="connsiteY9" fmla="*/ 111448 h 241902"/>
                <a:gd name="connsiteX10" fmla="*/ 477078 w 524786"/>
                <a:gd name="connsiteY10" fmla="*/ 71692 h 241902"/>
                <a:gd name="connsiteX11" fmla="*/ 524786 w 524786"/>
                <a:gd name="connsiteY11" fmla="*/ 55789 h 241902"/>
                <a:gd name="connsiteX0" fmla="*/ 0 w 524786"/>
                <a:gd name="connsiteY0" fmla="*/ 111448 h 242160"/>
                <a:gd name="connsiteX1" fmla="*/ 71562 w 524786"/>
                <a:gd name="connsiteY1" fmla="*/ 16033 h 242160"/>
                <a:gd name="connsiteX2" fmla="*/ 127221 w 524786"/>
                <a:gd name="connsiteY2" fmla="*/ 130 h 242160"/>
                <a:gd name="connsiteX3" fmla="*/ 182880 w 524786"/>
                <a:gd name="connsiteY3" fmla="*/ 16033 h 242160"/>
                <a:gd name="connsiteX4" fmla="*/ 206734 w 524786"/>
                <a:gd name="connsiteY4" fmla="*/ 63740 h 242160"/>
                <a:gd name="connsiteX5" fmla="*/ 256553 w 524786"/>
                <a:gd name="connsiteY5" fmla="*/ 152562 h 242160"/>
                <a:gd name="connsiteX6" fmla="*/ 266634 w 524786"/>
                <a:gd name="connsiteY6" fmla="*/ 217773 h 242160"/>
                <a:gd name="connsiteX7" fmla="*/ 326004 w 524786"/>
                <a:gd name="connsiteY7" fmla="*/ 238669 h 242160"/>
                <a:gd name="connsiteX8" fmla="*/ 413468 w 524786"/>
                <a:gd name="connsiteY8" fmla="*/ 151205 h 242160"/>
                <a:gd name="connsiteX9" fmla="*/ 445273 w 524786"/>
                <a:gd name="connsiteY9" fmla="*/ 111448 h 242160"/>
                <a:gd name="connsiteX10" fmla="*/ 477078 w 524786"/>
                <a:gd name="connsiteY10" fmla="*/ 71692 h 242160"/>
                <a:gd name="connsiteX11" fmla="*/ 524786 w 524786"/>
                <a:gd name="connsiteY11" fmla="*/ 55789 h 242160"/>
                <a:gd name="connsiteX0" fmla="*/ 0 w 524786"/>
                <a:gd name="connsiteY0" fmla="*/ 111448 h 241964"/>
                <a:gd name="connsiteX1" fmla="*/ 71562 w 524786"/>
                <a:gd name="connsiteY1" fmla="*/ 16033 h 241964"/>
                <a:gd name="connsiteX2" fmla="*/ 127221 w 524786"/>
                <a:gd name="connsiteY2" fmla="*/ 130 h 241964"/>
                <a:gd name="connsiteX3" fmla="*/ 182880 w 524786"/>
                <a:gd name="connsiteY3" fmla="*/ 16033 h 241964"/>
                <a:gd name="connsiteX4" fmla="*/ 206734 w 524786"/>
                <a:gd name="connsiteY4" fmla="*/ 63740 h 241964"/>
                <a:gd name="connsiteX5" fmla="*/ 245426 w 524786"/>
                <a:gd name="connsiteY5" fmla="*/ 163471 h 241964"/>
                <a:gd name="connsiteX6" fmla="*/ 266634 w 524786"/>
                <a:gd name="connsiteY6" fmla="*/ 217773 h 241964"/>
                <a:gd name="connsiteX7" fmla="*/ 326004 w 524786"/>
                <a:gd name="connsiteY7" fmla="*/ 238669 h 241964"/>
                <a:gd name="connsiteX8" fmla="*/ 413468 w 524786"/>
                <a:gd name="connsiteY8" fmla="*/ 151205 h 241964"/>
                <a:gd name="connsiteX9" fmla="*/ 445273 w 524786"/>
                <a:gd name="connsiteY9" fmla="*/ 111448 h 241964"/>
                <a:gd name="connsiteX10" fmla="*/ 477078 w 524786"/>
                <a:gd name="connsiteY10" fmla="*/ 71692 h 241964"/>
                <a:gd name="connsiteX11" fmla="*/ 524786 w 524786"/>
                <a:gd name="connsiteY11" fmla="*/ 55789 h 241964"/>
                <a:gd name="connsiteX0" fmla="*/ 0 w 517368"/>
                <a:gd name="connsiteY0" fmla="*/ 111448 h 241964"/>
                <a:gd name="connsiteX1" fmla="*/ 71562 w 517368"/>
                <a:gd name="connsiteY1" fmla="*/ 16033 h 241964"/>
                <a:gd name="connsiteX2" fmla="*/ 127221 w 517368"/>
                <a:gd name="connsiteY2" fmla="*/ 130 h 241964"/>
                <a:gd name="connsiteX3" fmla="*/ 182880 w 517368"/>
                <a:gd name="connsiteY3" fmla="*/ 16033 h 241964"/>
                <a:gd name="connsiteX4" fmla="*/ 206734 w 517368"/>
                <a:gd name="connsiteY4" fmla="*/ 63740 h 241964"/>
                <a:gd name="connsiteX5" fmla="*/ 245426 w 517368"/>
                <a:gd name="connsiteY5" fmla="*/ 163471 h 241964"/>
                <a:gd name="connsiteX6" fmla="*/ 266634 w 517368"/>
                <a:gd name="connsiteY6" fmla="*/ 217773 h 241964"/>
                <a:gd name="connsiteX7" fmla="*/ 326004 w 517368"/>
                <a:gd name="connsiteY7" fmla="*/ 238669 h 241964"/>
                <a:gd name="connsiteX8" fmla="*/ 413468 w 517368"/>
                <a:gd name="connsiteY8" fmla="*/ 151205 h 241964"/>
                <a:gd name="connsiteX9" fmla="*/ 445273 w 517368"/>
                <a:gd name="connsiteY9" fmla="*/ 111448 h 241964"/>
                <a:gd name="connsiteX10" fmla="*/ 477078 w 517368"/>
                <a:gd name="connsiteY10" fmla="*/ 71692 h 241964"/>
                <a:gd name="connsiteX11" fmla="*/ 517368 w 517368"/>
                <a:gd name="connsiteY11" fmla="*/ 30335 h 241964"/>
                <a:gd name="connsiteX0" fmla="*/ 0 w 517368"/>
                <a:gd name="connsiteY0" fmla="*/ 111448 h 241964"/>
                <a:gd name="connsiteX1" fmla="*/ 71562 w 517368"/>
                <a:gd name="connsiteY1" fmla="*/ 16033 h 241964"/>
                <a:gd name="connsiteX2" fmla="*/ 127221 w 517368"/>
                <a:gd name="connsiteY2" fmla="*/ 130 h 241964"/>
                <a:gd name="connsiteX3" fmla="*/ 182880 w 517368"/>
                <a:gd name="connsiteY3" fmla="*/ 16033 h 241964"/>
                <a:gd name="connsiteX4" fmla="*/ 206734 w 517368"/>
                <a:gd name="connsiteY4" fmla="*/ 63740 h 241964"/>
                <a:gd name="connsiteX5" fmla="*/ 245426 w 517368"/>
                <a:gd name="connsiteY5" fmla="*/ 163471 h 241964"/>
                <a:gd name="connsiteX6" fmla="*/ 266634 w 517368"/>
                <a:gd name="connsiteY6" fmla="*/ 217773 h 241964"/>
                <a:gd name="connsiteX7" fmla="*/ 326004 w 517368"/>
                <a:gd name="connsiteY7" fmla="*/ 238669 h 241964"/>
                <a:gd name="connsiteX8" fmla="*/ 413468 w 517368"/>
                <a:gd name="connsiteY8" fmla="*/ 151205 h 241964"/>
                <a:gd name="connsiteX9" fmla="*/ 445273 w 517368"/>
                <a:gd name="connsiteY9" fmla="*/ 111448 h 241964"/>
                <a:gd name="connsiteX10" fmla="*/ 465950 w 517368"/>
                <a:gd name="connsiteY10" fmla="*/ 53511 h 241964"/>
                <a:gd name="connsiteX11" fmla="*/ 517368 w 517368"/>
                <a:gd name="connsiteY11" fmla="*/ 30335 h 241964"/>
                <a:gd name="connsiteX0" fmla="*/ 0 w 472858"/>
                <a:gd name="connsiteY0" fmla="*/ 111448 h 241964"/>
                <a:gd name="connsiteX1" fmla="*/ 71562 w 472858"/>
                <a:gd name="connsiteY1" fmla="*/ 16033 h 241964"/>
                <a:gd name="connsiteX2" fmla="*/ 127221 w 472858"/>
                <a:gd name="connsiteY2" fmla="*/ 130 h 241964"/>
                <a:gd name="connsiteX3" fmla="*/ 182880 w 472858"/>
                <a:gd name="connsiteY3" fmla="*/ 16033 h 241964"/>
                <a:gd name="connsiteX4" fmla="*/ 206734 w 472858"/>
                <a:gd name="connsiteY4" fmla="*/ 63740 h 241964"/>
                <a:gd name="connsiteX5" fmla="*/ 245426 w 472858"/>
                <a:gd name="connsiteY5" fmla="*/ 163471 h 241964"/>
                <a:gd name="connsiteX6" fmla="*/ 266634 w 472858"/>
                <a:gd name="connsiteY6" fmla="*/ 217773 h 241964"/>
                <a:gd name="connsiteX7" fmla="*/ 326004 w 472858"/>
                <a:gd name="connsiteY7" fmla="*/ 238669 h 241964"/>
                <a:gd name="connsiteX8" fmla="*/ 413468 w 472858"/>
                <a:gd name="connsiteY8" fmla="*/ 151205 h 241964"/>
                <a:gd name="connsiteX9" fmla="*/ 445273 w 472858"/>
                <a:gd name="connsiteY9" fmla="*/ 111448 h 241964"/>
                <a:gd name="connsiteX10" fmla="*/ 465950 w 472858"/>
                <a:gd name="connsiteY10" fmla="*/ 53511 h 241964"/>
                <a:gd name="connsiteX11" fmla="*/ 472858 w 472858"/>
                <a:gd name="connsiteY11" fmla="*/ 12154 h 241964"/>
                <a:gd name="connsiteX0" fmla="*/ 0 w 472858"/>
                <a:gd name="connsiteY0" fmla="*/ 111448 h 241964"/>
                <a:gd name="connsiteX1" fmla="*/ 71562 w 472858"/>
                <a:gd name="connsiteY1" fmla="*/ 16033 h 241964"/>
                <a:gd name="connsiteX2" fmla="*/ 127221 w 472858"/>
                <a:gd name="connsiteY2" fmla="*/ 130 h 241964"/>
                <a:gd name="connsiteX3" fmla="*/ 182880 w 472858"/>
                <a:gd name="connsiteY3" fmla="*/ 16033 h 241964"/>
                <a:gd name="connsiteX4" fmla="*/ 206734 w 472858"/>
                <a:gd name="connsiteY4" fmla="*/ 63740 h 241964"/>
                <a:gd name="connsiteX5" fmla="*/ 245426 w 472858"/>
                <a:gd name="connsiteY5" fmla="*/ 163471 h 241964"/>
                <a:gd name="connsiteX6" fmla="*/ 266634 w 472858"/>
                <a:gd name="connsiteY6" fmla="*/ 217773 h 241964"/>
                <a:gd name="connsiteX7" fmla="*/ 326004 w 472858"/>
                <a:gd name="connsiteY7" fmla="*/ 238669 h 241964"/>
                <a:gd name="connsiteX8" fmla="*/ 413468 w 472858"/>
                <a:gd name="connsiteY8" fmla="*/ 151205 h 241964"/>
                <a:gd name="connsiteX9" fmla="*/ 415600 w 472858"/>
                <a:gd name="connsiteY9" fmla="*/ 100540 h 241964"/>
                <a:gd name="connsiteX10" fmla="*/ 465950 w 472858"/>
                <a:gd name="connsiteY10" fmla="*/ 53511 h 241964"/>
                <a:gd name="connsiteX11" fmla="*/ 472858 w 472858"/>
                <a:gd name="connsiteY11" fmla="*/ 12154 h 241964"/>
                <a:gd name="connsiteX0" fmla="*/ 0 w 472858"/>
                <a:gd name="connsiteY0" fmla="*/ 111448 h 241964"/>
                <a:gd name="connsiteX1" fmla="*/ 71562 w 472858"/>
                <a:gd name="connsiteY1" fmla="*/ 16033 h 241964"/>
                <a:gd name="connsiteX2" fmla="*/ 127221 w 472858"/>
                <a:gd name="connsiteY2" fmla="*/ 130 h 241964"/>
                <a:gd name="connsiteX3" fmla="*/ 182880 w 472858"/>
                <a:gd name="connsiteY3" fmla="*/ 16033 h 241964"/>
                <a:gd name="connsiteX4" fmla="*/ 206734 w 472858"/>
                <a:gd name="connsiteY4" fmla="*/ 63740 h 241964"/>
                <a:gd name="connsiteX5" fmla="*/ 245426 w 472858"/>
                <a:gd name="connsiteY5" fmla="*/ 163471 h 241964"/>
                <a:gd name="connsiteX6" fmla="*/ 266634 w 472858"/>
                <a:gd name="connsiteY6" fmla="*/ 217773 h 241964"/>
                <a:gd name="connsiteX7" fmla="*/ 326004 w 472858"/>
                <a:gd name="connsiteY7" fmla="*/ 238669 h 241964"/>
                <a:gd name="connsiteX8" fmla="*/ 413468 w 472858"/>
                <a:gd name="connsiteY8" fmla="*/ 151205 h 241964"/>
                <a:gd name="connsiteX9" fmla="*/ 445274 w 472858"/>
                <a:gd name="connsiteY9" fmla="*/ 89631 h 241964"/>
                <a:gd name="connsiteX10" fmla="*/ 465950 w 472858"/>
                <a:gd name="connsiteY10" fmla="*/ 53511 h 241964"/>
                <a:gd name="connsiteX11" fmla="*/ 472858 w 472858"/>
                <a:gd name="connsiteY11" fmla="*/ 12154 h 241964"/>
                <a:gd name="connsiteX0" fmla="*/ 0 w 510061"/>
                <a:gd name="connsiteY0" fmla="*/ 111448 h 241964"/>
                <a:gd name="connsiteX1" fmla="*/ 71562 w 510061"/>
                <a:gd name="connsiteY1" fmla="*/ 16033 h 241964"/>
                <a:gd name="connsiteX2" fmla="*/ 127221 w 510061"/>
                <a:gd name="connsiteY2" fmla="*/ 130 h 241964"/>
                <a:gd name="connsiteX3" fmla="*/ 182880 w 510061"/>
                <a:gd name="connsiteY3" fmla="*/ 16033 h 241964"/>
                <a:gd name="connsiteX4" fmla="*/ 206734 w 510061"/>
                <a:gd name="connsiteY4" fmla="*/ 63740 h 241964"/>
                <a:gd name="connsiteX5" fmla="*/ 245426 w 510061"/>
                <a:gd name="connsiteY5" fmla="*/ 163471 h 241964"/>
                <a:gd name="connsiteX6" fmla="*/ 266634 w 510061"/>
                <a:gd name="connsiteY6" fmla="*/ 217773 h 241964"/>
                <a:gd name="connsiteX7" fmla="*/ 326004 w 510061"/>
                <a:gd name="connsiteY7" fmla="*/ 238669 h 241964"/>
                <a:gd name="connsiteX8" fmla="*/ 413468 w 510061"/>
                <a:gd name="connsiteY8" fmla="*/ 151205 h 241964"/>
                <a:gd name="connsiteX9" fmla="*/ 445274 w 510061"/>
                <a:gd name="connsiteY9" fmla="*/ 89631 h 241964"/>
                <a:gd name="connsiteX10" fmla="*/ 465950 w 510061"/>
                <a:gd name="connsiteY10" fmla="*/ 53511 h 241964"/>
                <a:gd name="connsiteX11" fmla="*/ 510061 w 510061"/>
                <a:gd name="connsiteY11" fmla="*/ 4338 h 241964"/>
                <a:gd name="connsiteX0" fmla="*/ 0 w 510061"/>
                <a:gd name="connsiteY0" fmla="*/ 111448 h 241964"/>
                <a:gd name="connsiteX1" fmla="*/ 71562 w 510061"/>
                <a:gd name="connsiteY1" fmla="*/ 16033 h 241964"/>
                <a:gd name="connsiteX2" fmla="*/ 127221 w 510061"/>
                <a:gd name="connsiteY2" fmla="*/ 130 h 241964"/>
                <a:gd name="connsiteX3" fmla="*/ 182880 w 510061"/>
                <a:gd name="connsiteY3" fmla="*/ 16033 h 241964"/>
                <a:gd name="connsiteX4" fmla="*/ 206734 w 510061"/>
                <a:gd name="connsiteY4" fmla="*/ 63740 h 241964"/>
                <a:gd name="connsiteX5" fmla="*/ 245426 w 510061"/>
                <a:gd name="connsiteY5" fmla="*/ 163471 h 241964"/>
                <a:gd name="connsiteX6" fmla="*/ 266634 w 510061"/>
                <a:gd name="connsiteY6" fmla="*/ 217773 h 241964"/>
                <a:gd name="connsiteX7" fmla="*/ 326004 w 510061"/>
                <a:gd name="connsiteY7" fmla="*/ 238669 h 241964"/>
                <a:gd name="connsiteX8" fmla="*/ 413468 w 510061"/>
                <a:gd name="connsiteY8" fmla="*/ 151205 h 241964"/>
                <a:gd name="connsiteX9" fmla="*/ 437302 w 510061"/>
                <a:gd name="connsiteY9" fmla="*/ 102656 h 241964"/>
                <a:gd name="connsiteX10" fmla="*/ 465950 w 510061"/>
                <a:gd name="connsiteY10" fmla="*/ 53511 h 241964"/>
                <a:gd name="connsiteX11" fmla="*/ 510061 w 510061"/>
                <a:gd name="connsiteY11" fmla="*/ 4338 h 241964"/>
                <a:gd name="connsiteX0" fmla="*/ 0 w 510061"/>
                <a:gd name="connsiteY0" fmla="*/ 111448 h 242305"/>
                <a:gd name="connsiteX1" fmla="*/ 71562 w 510061"/>
                <a:gd name="connsiteY1" fmla="*/ 16033 h 242305"/>
                <a:gd name="connsiteX2" fmla="*/ 127221 w 510061"/>
                <a:gd name="connsiteY2" fmla="*/ 130 h 242305"/>
                <a:gd name="connsiteX3" fmla="*/ 182880 w 510061"/>
                <a:gd name="connsiteY3" fmla="*/ 16033 h 242305"/>
                <a:gd name="connsiteX4" fmla="*/ 206734 w 510061"/>
                <a:gd name="connsiteY4" fmla="*/ 63740 h 242305"/>
                <a:gd name="connsiteX5" fmla="*/ 245426 w 510061"/>
                <a:gd name="connsiteY5" fmla="*/ 163471 h 242305"/>
                <a:gd name="connsiteX6" fmla="*/ 266634 w 510061"/>
                <a:gd name="connsiteY6" fmla="*/ 217773 h 242305"/>
                <a:gd name="connsiteX7" fmla="*/ 326004 w 510061"/>
                <a:gd name="connsiteY7" fmla="*/ 238669 h 242305"/>
                <a:gd name="connsiteX8" fmla="*/ 405496 w 510061"/>
                <a:gd name="connsiteY8" fmla="*/ 145994 h 242305"/>
                <a:gd name="connsiteX9" fmla="*/ 437302 w 510061"/>
                <a:gd name="connsiteY9" fmla="*/ 102656 h 242305"/>
                <a:gd name="connsiteX10" fmla="*/ 465950 w 510061"/>
                <a:gd name="connsiteY10" fmla="*/ 53511 h 242305"/>
                <a:gd name="connsiteX11" fmla="*/ 510061 w 510061"/>
                <a:gd name="connsiteY11" fmla="*/ 4338 h 242305"/>
                <a:gd name="connsiteX0" fmla="*/ 0 w 510061"/>
                <a:gd name="connsiteY0" fmla="*/ 111448 h 242305"/>
                <a:gd name="connsiteX1" fmla="*/ 71562 w 510061"/>
                <a:gd name="connsiteY1" fmla="*/ 16033 h 242305"/>
                <a:gd name="connsiteX2" fmla="*/ 127221 w 510061"/>
                <a:gd name="connsiteY2" fmla="*/ 130 h 242305"/>
                <a:gd name="connsiteX3" fmla="*/ 182880 w 510061"/>
                <a:gd name="connsiteY3" fmla="*/ 16033 h 242305"/>
                <a:gd name="connsiteX4" fmla="*/ 206734 w 510061"/>
                <a:gd name="connsiteY4" fmla="*/ 63740 h 242305"/>
                <a:gd name="connsiteX5" fmla="*/ 245426 w 510061"/>
                <a:gd name="connsiteY5" fmla="*/ 163471 h 242305"/>
                <a:gd name="connsiteX6" fmla="*/ 266634 w 510061"/>
                <a:gd name="connsiteY6" fmla="*/ 217773 h 242305"/>
                <a:gd name="connsiteX7" fmla="*/ 326004 w 510061"/>
                <a:gd name="connsiteY7" fmla="*/ 238669 h 242305"/>
                <a:gd name="connsiteX8" fmla="*/ 405496 w 510061"/>
                <a:gd name="connsiteY8" fmla="*/ 145994 h 242305"/>
                <a:gd name="connsiteX9" fmla="*/ 434645 w 510061"/>
                <a:gd name="connsiteY9" fmla="*/ 102656 h 242305"/>
                <a:gd name="connsiteX10" fmla="*/ 465950 w 510061"/>
                <a:gd name="connsiteY10" fmla="*/ 53511 h 242305"/>
                <a:gd name="connsiteX11" fmla="*/ 510061 w 510061"/>
                <a:gd name="connsiteY11" fmla="*/ 4338 h 242305"/>
                <a:gd name="connsiteX0" fmla="*/ 0 w 510061"/>
                <a:gd name="connsiteY0" fmla="*/ 111448 h 242305"/>
                <a:gd name="connsiteX1" fmla="*/ 71562 w 510061"/>
                <a:gd name="connsiteY1" fmla="*/ 16033 h 242305"/>
                <a:gd name="connsiteX2" fmla="*/ 127221 w 510061"/>
                <a:gd name="connsiteY2" fmla="*/ 130 h 242305"/>
                <a:gd name="connsiteX3" fmla="*/ 182880 w 510061"/>
                <a:gd name="connsiteY3" fmla="*/ 16033 h 242305"/>
                <a:gd name="connsiteX4" fmla="*/ 206734 w 510061"/>
                <a:gd name="connsiteY4" fmla="*/ 63740 h 242305"/>
                <a:gd name="connsiteX5" fmla="*/ 245426 w 510061"/>
                <a:gd name="connsiteY5" fmla="*/ 163471 h 242305"/>
                <a:gd name="connsiteX6" fmla="*/ 266634 w 510061"/>
                <a:gd name="connsiteY6" fmla="*/ 217773 h 242305"/>
                <a:gd name="connsiteX7" fmla="*/ 326004 w 510061"/>
                <a:gd name="connsiteY7" fmla="*/ 238669 h 242305"/>
                <a:gd name="connsiteX8" fmla="*/ 405496 w 510061"/>
                <a:gd name="connsiteY8" fmla="*/ 145994 h 242305"/>
                <a:gd name="connsiteX9" fmla="*/ 434645 w 510061"/>
                <a:gd name="connsiteY9" fmla="*/ 102656 h 242305"/>
                <a:gd name="connsiteX10" fmla="*/ 455321 w 510061"/>
                <a:gd name="connsiteY10" fmla="*/ 56116 h 242305"/>
                <a:gd name="connsiteX11" fmla="*/ 510061 w 510061"/>
                <a:gd name="connsiteY11" fmla="*/ 4338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34645 w 518033"/>
                <a:gd name="connsiteY9" fmla="*/ 102656 h 242305"/>
                <a:gd name="connsiteX10" fmla="*/ 455321 w 518033"/>
                <a:gd name="connsiteY10" fmla="*/ 56116 h 242305"/>
                <a:gd name="connsiteX11" fmla="*/ 518033 w 518033"/>
                <a:gd name="connsiteY11" fmla="*/ 6943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34645 w 518033"/>
                <a:gd name="connsiteY9" fmla="*/ 102656 h 242305"/>
                <a:gd name="connsiteX10" fmla="*/ 455321 w 518033"/>
                <a:gd name="connsiteY10" fmla="*/ 56116 h 242305"/>
                <a:gd name="connsiteX11" fmla="*/ 518033 w 518033"/>
                <a:gd name="connsiteY11" fmla="*/ 6943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26672 w 518033"/>
                <a:gd name="connsiteY9" fmla="*/ 94841 h 242305"/>
                <a:gd name="connsiteX10" fmla="*/ 455321 w 518033"/>
                <a:gd name="connsiteY10" fmla="*/ 56116 h 242305"/>
                <a:gd name="connsiteX11" fmla="*/ 518033 w 518033"/>
                <a:gd name="connsiteY11" fmla="*/ 6943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42616 w 518033"/>
                <a:gd name="connsiteY9" fmla="*/ 94841 h 242305"/>
                <a:gd name="connsiteX10" fmla="*/ 455321 w 518033"/>
                <a:gd name="connsiteY10" fmla="*/ 56116 h 242305"/>
                <a:gd name="connsiteX11" fmla="*/ 518033 w 518033"/>
                <a:gd name="connsiteY11" fmla="*/ 6943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37301 w 518033"/>
                <a:gd name="connsiteY9" fmla="*/ 92236 h 242305"/>
                <a:gd name="connsiteX10" fmla="*/ 455321 w 518033"/>
                <a:gd name="connsiteY10" fmla="*/ 56116 h 242305"/>
                <a:gd name="connsiteX11" fmla="*/ 518033 w 518033"/>
                <a:gd name="connsiteY11" fmla="*/ 6943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37301 w 518033"/>
                <a:gd name="connsiteY9" fmla="*/ 92236 h 242305"/>
                <a:gd name="connsiteX10" fmla="*/ 455321 w 518033"/>
                <a:gd name="connsiteY10" fmla="*/ 56116 h 242305"/>
                <a:gd name="connsiteX11" fmla="*/ 518033 w 518033"/>
                <a:gd name="connsiteY11" fmla="*/ 6943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37301 w 518033"/>
                <a:gd name="connsiteY9" fmla="*/ 92236 h 242305"/>
                <a:gd name="connsiteX10" fmla="*/ 473923 w 518033"/>
                <a:gd name="connsiteY10" fmla="*/ 56116 h 242305"/>
                <a:gd name="connsiteX11" fmla="*/ 518033 w 518033"/>
                <a:gd name="connsiteY11" fmla="*/ 6943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37301 w 518033"/>
                <a:gd name="connsiteY9" fmla="*/ 92236 h 242305"/>
                <a:gd name="connsiteX10" fmla="*/ 473923 w 518033"/>
                <a:gd name="connsiteY10" fmla="*/ 56116 h 242305"/>
                <a:gd name="connsiteX11" fmla="*/ 518033 w 518033"/>
                <a:gd name="connsiteY11" fmla="*/ 6943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37301 w 518033"/>
                <a:gd name="connsiteY9" fmla="*/ 92236 h 242305"/>
                <a:gd name="connsiteX10" fmla="*/ 473923 w 518033"/>
                <a:gd name="connsiteY10" fmla="*/ 56116 h 242305"/>
                <a:gd name="connsiteX11" fmla="*/ 518033 w 518033"/>
                <a:gd name="connsiteY11" fmla="*/ 6943 h 242305"/>
                <a:gd name="connsiteX0" fmla="*/ 0 w 518033"/>
                <a:gd name="connsiteY0" fmla="*/ 111448 h 242305"/>
                <a:gd name="connsiteX1" fmla="*/ 71562 w 518033"/>
                <a:gd name="connsiteY1" fmla="*/ 16033 h 242305"/>
                <a:gd name="connsiteX2" fmla="*/ 127221 w 518033"/>
                <a:gd name="connsiteY2" fmla="*/ 130 h 242305"/>
                <a:gd name="connsiteX3" fmla="*/ 182880 w 518033"/>
                <a:gd name="connsiteY3" fmla="*/ 16033 h 242305"/>
                <a:gd name="connsiteX4" fmla="*/ 206734 w 518033"/>
                <a:gd name="connsiteY4" fmla="*/ 63740 h 242305"/>
                <a:gd name="connsiteX5" fmla="*/ 245426 w 518033"/>
                <a:gd name="connsiteY5" fmla="*/ 163471 h 242305"/>
                <a:gd name="connsiteX6" fmla="*/ 266634 w 518033"/>
                <a:gd name="connsiteY6" fmla="*/ 217773 h 242305"/>
                <a:gd name="connsiteX7" fmla="*/ 326004 w 518033"/>
                <a:gd name="connsiteY7" fmla="*/ 238669 h 242305"/>
                <a:gd name="connsiteX8" fmla="*/ 405496 w 518033"/>
                <a:gd name="connsiteY8" fmla="*/ 145994 h 242305"/>
                <a:gd name="connsiteX9" fmla="*/ 437301 w 518033"/>
                <a:gd name="connsiteY9" fmla="*/ 92236 h 242305"/>
                <a:gd name="connsiteX10" fmla="*/ 473923 w 518033"/>
                <a:gd name="connsiteY10" fmla="*/ 56116 h 242305"/>
                <a:gd name="connsiteX11" fmla="*/ 518033 w 518033"/>
                <a:gd name="connsiteY11" fmla="*/ 6943 h 242305"/>
                <a:gd name="connsiteX0" fmla="*/ 0 w 533977"/>
                <a:gd name="connsiteY0" fmla="*/ 111448 h 242305"/>
                <a:gd name="connsiteX1" fmla="*/ 71562 w 533977"/>
                <a:gd name="connsiteY1" fmla="*/ 16033 h 242305"/>
                <a:gd name="connsiteX2" fmla="*/ 127221 w 533977"/>
                <a:gd name="connsiteY2" fmla="*/ 130 h 242305"/>
                <a:gd name="connsiteX3" fmla="*/ 182880 w 533977"/>
                <a:gd name="connsiteY3" fmla="*/ 16033 h 242305"/>
                <a:gd name="connsiteX4" fmla="*/ 206734 w 533977"/>
                <a:gd name="connsiteY4" fmla="*/ 63740 h 242305"/>
                <a:gd name="connsiteX5" fmla="*/ 245426 w 533977"/>
                <a:gd name="connsiteY5" fmla="*/ 163471 h 242305"/>
                <a:gd name="connsiteX6" fmla="*/ 266634 w 533977"/>
                <a:gd name="connsiteY6" fmla="*/ 217773 h 242305"/>
                <a:gd name="connsiteX7" fmla="*/ 326004 w 533977"/>
                <a:gd name="connsiteY7" fmla="*/ 238669 h 242305"/>
                <a:gd name="connsiteX8" fmla="*/ 405496 w 533977"/>
                <a:gd name="connsiteY8" fmla="*/ 145994 h 242305"/>
                <a:gd name="connsiteX9" fmla="*/ 437301 w 533977"/>
                <a:gd name="connsiteY9" fmla="*/ 92236 h 242305"/>
                <a:gd name="connsiteX10" fmla="*/ 473923 w 533977"/>
                <a:gd name="connsiteY10" fmla="*/ 56116 h 242305"/>
                <a:gd name="connsiteX11" fmla="*/ 533977 w 533977"/>
                <a:gd name="connsiteY11" fmla="*/ 6943 h 242305"/>
                <a:gd name="connsiteX0" fmla="*/ 0 w 533977"/>
                <a:gd name="connsiteY0" fmla="*/ 111448 h 242305"/>
                <a:gd name="connsiteX1" fmla="*/ 71562 w 533977"/>
                <a:gd name="connsiteY1" fmla="*/ 16033 h 242305"/>
                <a:gd name="connsiteX2" fmla="*/ 127221 w 533977"/>
                <a:gd name="connsiteY2" fmla="*/ 130 h 242305"/>
                <a:gd name="connsiteX3" fmla="*/ 182880 w 533977"/>
                <a:gd name="connsiteY3" fmla="*/ 16033 h 242305"/>
                <a:gd name="connsiteX4" fmla="*/ 206734 w 533977"/>
                <a:gd name="connsiteY4" fmla="*/ 63740 h 242305"/>
                <a:gd name="connsiteX5" fmla="*/ 245426 w 533977"/>
                <a:gd name="connsiteY5" fmla="*/ 163471 h 242305"/>
                <a:gd name="connsiteX6" fmla="*/ 266634 w 533977"/>
                <a:gd name="connsiteY6" fmla="*/ 217773 h 242305"/>
                <a:gd name="connsiteX7" fmla="*/ 326004 w 533977"/>
                <a:gd name="connsiteY7" fmla="*/ 238669 h 242305"/>
                <a:gd name="connsiteX8" fmla="*/ 405496 w 533977"/>
                <a:gd name="connsiteY8" fmla="*/ 145994 h 242305"/>
                <a:gd name="connsiteX9" fmla="*/ 437301 w 533977"/>
                <a:gd name="connsiteY9" fmla="*/ 92236 h 242305"/>
                <a:gd name="connsiteX10" fmla="*/ 479238 w 533977"/>
                <a:gd name="connsiteY10" fmla="*/ 50906 h 242305"/>
                <a:gd name="connsiteX11" fmla="*/ 533977 w 533977"/>
                <a:gd name="connsiteY11" fmla="*/ 6943 h 242305"/>
                <a:gd name="connsiteX0" fmla="*/ 0 w 533977"/>
                <a:gd name="connsiteY0" fmla="*/ 111448 h 242305"/>
                <a:gd name="connsiteX1" fmla="*/ 71562 w 533977"/>
                <a:gd name="connsiteY1" fmla="*/ 16033 h 242305"/>
                <a:gd name="connsiteX2" fmla="*/ 127221 w 533977"/>
                <a:gd name="connsiteY2" fmla="*/ 130 h 242305"/>
                <a:gd name="connsiteX3" fmla="*/ 182880 w 533977"/>
                <a:gd name="connsiteY3" fmla="*/ 16033 h 242305"/>
                <a:gd name="connsiteX4" fmla="*/ 206734 w 533977"/>
                <a:gd name="connsiteY4" fmla="*/ 63740 h 242305"/>
                <a:gd name="connsiteX5" fmla="*/ 245426 w 533977"/>
                <a:gd name="connsiteY5" fmla="*/ 163471 h 242305"/>
                <a:gd name="connsiteX6" fmla="*/ 266634 w 533977"/>
                <a:gd name="connsiteY6" fmla="*/ 217773 h 242305"/>
                <a:gd name="connsiteX7" fmla="*/ 326004 w 533977"/>
                <a:gd name="connsiteY7" fmla="*/ 238669 h 242305"/>
                <a:gd name="connsiteX8" fmla="*/ 405496 w 533977"/>
                <a:gd name="connsiteY8" fmla="*/ 145994 h 242305"/>
                <a:gd name="connsiteX9" fmla="*/ 437301 w 533977"/>
                <a:gd name="connsiteY9" fmla="*/ 92236 h 242305"/>
                <a:gd name="connsiteX10" fmla="*/ 479238 w 533977"/>
                <a:gd name="connsiteY10" fmla="*/ 50906 h 242305"/>
                <a:gd name="connsiteX11" fmla="*/ 533977 w 533977"/>
                <a:gd name="connsiteY11" fmla="*/ 6943 h 242305"/>
                <a:gd name="connsiteX0" fmla="*/ 0 w 533977"/>
                <a:gd name="connsiteY0" fmla="*/ 111448 h 242305"/>
                <a:gd name="connsiteX1" fmla="*/ 71562 w 533977"/>
                <a:gd name="connsiteY1" fmla="*/ 16033 h 242305"/>
                <a:gd name="connsiteX2" fmla="*/ 127221 w 533977"/>
                <a:gd name="connsiteY2" fmla="*/ 130 h 242305"/>
                <a:gd name="connsiteX3" fmla="*/ 182880 w 533977"/>
                <a:gd name="connsiteY3" fmla="*/ 16033 h 242305"/>
                <a:gd name="connsiteX4" fmla="*/ 206734 w 533977"/>
                <a:gd name="connsiteY4" fmla="*/ 63740 h 242305"/>
                <a:gd name="connsiteX5" fmla="*/ 245426 w 533977"/>
                <a:gd name="connsiteY5" fmla="*/ 163471 h 242305"/>
                <a:gd name="connsiteX6" fmla="*/ 266634 w 533977"/>
                <a:gd name="connsiteY6" fmla="*/ 217773 h 242305"/>
                <a:gd name="connsiteX7" fmla="*/ 326004 w 533977"/>
                <a:gd name="connsiteY7" fmla="*/ 238669 h 242305"/>
                <a:gd name="connsiteX8" fmla="*/ 405496 w 533977"/>
                <a:gd name="connsiteY8" fmla="*/ 145994 h 242305"/>
                <a:gd name="connsiteX9" fmla="*/ 437301 w 533977"/>
                <a:gd name="connsiteY9" fmla="*/ 92236 h 242305"/>
                <a:gd name="connsiteX10" fmla="*/ 468609 w 533977"/>
                <a:gd name="connsiteY10" fmla="*/ 45696 h 242305"/>
                <a:gd name="connsiteX11" fmla="*/ 533977 w 533977"/>
                <a:gd name="connsiteY11" fmla="*/ 6943 h 242305"/>
                <a:gd name="connsiteX0" fmla="*/ 0 w 533977"/>
                <a:gd name="connsiteY0" fmla="*/ 111448 h 242305"/>
                <a:gd name="connsiteX1" fmla="*/ 71562 w 533977"/>
                <a:gd name="connsiteY1" fmla="*/ 16033 h 242305"/>
                <a:gd name="connsiteX2" fmla="*/ 127221 w 533977"/>
                <a:gd name="connsiteY2" fmla="*/ 130 h 242305"/>
                <a:gd name="connsiteX3" fmla="*/ 182880 w 533977"/>
                <a:gd name="connsiteY3" fmla="*/ 16033 h 242305"/>
                <a:gd name="connsiteX4" fmla="*/ 206734 w 533977"/>
                <a:gd name="connsiteY4" fmla="*/ 63740 h 242305"/>
                <a:gd name="connsiteX5" fmla="*/ 245426 w 533977"/>
                <a:gd name="connsiteY5" fmla="*/ 163471 h 242305"/>
                <a:gd name="connsiteX6" fmla="*/ 266634 w 533977"/>
                <a:gd name="connsiteY6" fmla="*/ 217773 h 242305"/>
                <a:gd name="connsiteX7" fmla="*/ 326004 w 533977"/>
                <a:gd name="connsiteY7" fmla="*/ 238669 h 242305"/>
                <a:gd name="connsiteX8" fmla="*/ 405496 w 533977"/>
                <a:gd name="connsiteY8" fmla="*/ 145994 h 242305"/>
                <a:gd name="connsiteX9" fmla="*/ 437301 w 533977"/>
                <a:gd name="connsiteY9" fmla="*/ 92236 h 242305"/>
                <a:gd name="connsiteX10" fmla="*/ 465952 w 533977"/>
                <a:gd name="connsiteY10" fmla="*/ 40485 h 242305"/>
                <a:gd name="connsiteX11" fmla="*/ 533977 w 533977"/>
                <a:gd name="connsiteY11" fmla="*/ 6943 h 242305"/>
                <a:gd name="connsiteX0" fmla="*/ 0 w 533977"/>
                <a:gd name="connsiteY0" fmla="*/ 111448 h 242305"/>
                <a:gd name="connsiteX1" fmla="*/ 71562 w 533977"/>
                <a:gd name="connsiteY1" fmla="*/ 16033 h 242305"/>
                <a:gd name="connsiteX2" fmla="*/ 127221 w 533977"/>
                <a:gd name="connsiteY2" fmla="*/ 130 h 242305"/>
                <a:gd name="connsiteX3" fmla="*/ 182880 w 533977"/>
                <a:gd name="connsiteY3" fmla="*/ 16033 h 242305"/>
                <a:gd name="connsiteX4" fmla="*/ 206734 w 533977"/>
                <a:gd name="connsiteY4" fmla="*/ 63740 h 242305"/>
                <a:gd name="connsiteX5" fmla="*/ 245426 w 533977"/>
                <a:gd name="connsiteY5" fmla="*/ 163471 h 242305"/>
                <a:gd name="connsiteX6" fmla="*/ 266634 w 533977"/>
                <a:gd name="connsiteY6" fmla="*/ 217773 h 242305"/>
                <a:gd name="connsiteX7" fmla="*/ 326004 w 533977"/>
                <a:gd name="connsiteY7" fmla="*/ 238669 h 242305"/>
                <a:gd name="connsiteX8" fmla="*/ 405496 w 533977"/>
                <a:gd name="connsiteY8" fmla="*/ 145994 h 242305"/>
                <a:gd name="connsiteX9" fmla="*/ 437301 w 533977"/>
                <a:gd name="connsiteY9" fmla="*/ 92236 h 242305"/>
                <a:gd name="connsiteX10" fmla="*/ 471267 w 533977"/>
                <a:gd name="connsiteY10" fmla="*/ 48300 h 242305"/>
                <a:gd name="connsiteX11" fmla="*/ 533977 w 533977"/>
                <a:gd name="connsiteY11" fmla="*/ 6943 h 242305"/>
                <a:gd name="connsiteX0" fmla="*/ 0 w 533977"/>
                <a:gd name="connsiteY0" fmla="*/ 111448 h 242305"/>
                <a:gd name="connsiteX1" fmla="*/ 71562 w 533977"/>
                <a:gd name="connsiteY1" fmla="*/ 16033 h 242305"/>
                <a:gd name="connsiteX2" fmla="*/ 127221 w 533977"/>
                <a:gd name="connsiteY2" fmla="*/ 130 h 242305"/>
                <a:gd name="connsiteX3" fmla="*/ 182880 w 533977"/>
                <a:gd name="connsiteY3" fmla="*/ 16033 h 242305"/>
                <a:gd name="connsiteX4" fmla="*/ 206734 w 533977"/>
                <a:gd name="connsiteY4" fmla="*/ 63740 h 242305"/>
                <a:gd name="connsiteX5" fmla="*/ 245426 w 533977"/>
                <a:gd name="connsiteY5" fmla="*/ 163471 h 242305"/>
                <a:gd name="connsiteX6" fmla="*/ 266634 w 533977"/>
                <a:gd name="connsiteY6" fmla="*/ 217773 h 242305"/>
                <a:gd name="connsiteX7" fmla="*/ 326004 w 533977"/>
                <a:gd name="connsiteY7" fmla="*/ 238669 h 242305"/>
                <a:gd name="connsiteX8" fmla="*/ 405496 w 533977"/>
                <a:gd name="connsiteY8" fmla="*/ 145994 h 242305"/>
                <a:gd name="connsiteX9" fmla="*/ 437301 w 533977"/>
                <a:gd name="connsiteY9" fmla="*/ 92236 h 242305"/>
                <a:gd name="connsiteX10" fmla="*/ 471267 w 533977"/>
                <a:gd name="connsiteY10" fmla="*/ 48300 h 242305"/>
                <a:gd name="connsiteX11" fmla="*/ 533977 w 533977"/>
                <a:gd name="connsiteY11" fmla="*/ 6943 h 242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977" h="242305">
                  <a:moveTo>
                    <a:pt x="0" y="111448"/>
                  </a:moveTo>
                  <a:cubicBezTo>
                    <a:pt x="25179" y="73017"/>
                    <a:pt x="50359" y="34586"/>
                    <a:pt x="71562" y="16033"/>
                  </a:cubicBezTo>
                  <a:cubicBezTo>
                    <a:pt x="92765" y="-2520"/>
                    <a:pt x="108668" y="130"/>
                    <a:pt x="127221" y="130"/>
                  </a:cubicBezTo>
                  <a:cubicBezTo>
                    <a:pt x="145774" y="130"/>
                    <a:pt x="169628" y="5431"/>
                    <a:pt x="182880" y="16033"/>
                  </a:cubicBezTo>
                  <a:cubicBezTo>
                    <a:pt x="196132" y="26635"/>
                    <a:pt x="196310" y="39167"/>
                    <a:pt x="206734" y="63740"/>
                  </a:cubicBezTo>
                  <a:cubicBezTo>
                    <a:pt x="217158" y="88313"/>
                    <a:pt x="235443" y="137799"/>
                    <a:pt x="245426" y="163471"/>
                  </a:cubicBezTo>
                  <a:cubicBezTo>
                    <a:pt x="255409" y="189143"/>
                    <a:pt x="253204" y="205240"/>
                    <a:pt x="266634" y="217773"/>
                  </a:cubicBezTo>
                  <a:cubicBezTo>
                    <a:pt x="280064" y="230306"/>
                    <a:pt x="302860" y="250632"/>
                    <a:pt x="326004" y="238669"/>
                  </a:cubicBezTo>
                  <a:cubicBezTo>
                    <a:pt x="349148" y="226706"/>
                    <a:pt x="386947" y="170400"/>
                    <a:pt x="405496" y="145994"/>
                  </a:cubicBezTo>
                  <a:cubicBezTo>
                    <a:pt x="424046" y="121589"/>
                    <a:pt x="426339" y="108518"/>
                    <a:pt x="437301" y="92236"/>
                  </a:cubicBezTo>
                  <a:cubicBezTo>
                    <a:pt x="448263" y="75954"/>
                    <a:pt x="455358" y="52366"/>
                    <a:pt x="471267" y="48300"/>
                  </a:cubicBezTo>
                  <a:cubicBezTo>
                    <a:pt x="479205" y="20789"/>
                    <a:pt x="500806" y="7651"/>
                    <a:pt x="533977" y="6943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CA5D1BF-BD97-4E96-B0C5-550E51E76BA9}"/>
                </a:ext>
              </a:extLst>
            </p:cNvPr>
            <p:cNvCxnSpPr>
              <a:cxnSpLocks/>
            </p:cNvCxnSpPr>
            <p:nvPr/>
          </p:nvCxnSpPr>
          <p:spPr>
            <a:xfrm>
              <a:off x="4625820" y="3963644"/>
              <a:ext cx="241274" cy="0"/>
            </a:xfrm>
            <a:prstGeom prst="straightConnector1">
              <a:avLst/>
            </a:prstGeom>
            <a:ln w="19050">
              <a:solidFill>
                <a:schemeClr val="bg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A1921794-8103-49B9-BE29-C8610A112E1D}"/>
              </a:ext>
            </a:extLst>
          </p:cNvPr>
          <p:cNvSpPr txBox="1"/>
          <p:nvPr/>
        </p:nvSpPr>
        <p:spPr>
          <a:xfrm>
            <a:off x="4622866" y="3344473"/>
            <a:ext cx="248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k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44D9981-EBD3-49EA-9B24-51FBAEB95BF1}"/>
              </a:ext>
            </a:extLst>
          </p:cNvPr>
          <p:cNvGrpSpPr/>
          <p:nvPr/>
        </p:nvGrpSpPr>
        <p:grpSpPr>
          <a:xfrm>
            <a:off x="6233957" y="1303462"/>
            <a:ext cx="5175662" cy="4957515"/>
            <a:chOff x="6233957" y="1303462"/>
            <a:chExt cx="5175662" cy="4957515"/>
          </a:xfrm>
        </p:grpSpPr>
        <p:pic>
          <p:nvPicPr>
            <p:cNvPr id="39" name="Picture 38" descr="Chart&#10;&#10;Description automatically generated">
              <a:extLst>
                <a:ext uri="{FF2B5EF4-FFF2-40B4-BE49-F238E27FC236}">
                  <a16:creationId xmlns:a16="http://schemas.microsoft.com/office/drawing/2014/main" id="{5959BFBF-0253-4C0D-AFA4-2872BD9279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3957" y="1834166"/>
              <a:ext cx="5175662" cy="4154150"/>
            </a:xfrm>
            <a:prstGeom prst="rect">
              <a:avLst/>
            </a:prstGeom>
          </p:spPr>
        </p:pic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6708AD8E-8E46-42D5-97DC-947996DE44D0}"/>
                </a:ext>
              </a:extLst>
            </p:cNvPr>
            <p:cNvGrpSpPr/>
            <p:nvPr/>
          </p:nvGrpSpPr>
          <p:grpSpPr>
            <a:xfrm>
              <a:off x="9694718" y="4551218"/>
              <a:ext cx="1659082" cy="1709759"/>
              <a:chOff x="9694718" y="4551218"/>
              <a:chExt cx="1659082" cy="1709759"/>
            </a:xfrm>
          </p:grpSpPr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5FDF9770-FCEA-4A93-AD83-427C659B07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694718" y="4551218"/>
                <a:ext cx="466034" cy="1340427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>
                <a:extLst>
                  <a:ext uri="{FF2B5EF4-FFF2-40B4-BE49-F238E27FC236}">
                    <a16:creationId xmlns:a16="http://schemas.microsoft.com/office/drawing/2014/main" id="{65EEB24F-AF82-42E5-A1BD-6C30B70E61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511268" y="4783908"/>
                <a:ext cx="603425" cy="1107737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5B091CA-693D-4D0B-8308-6C66AE31CF94}"/>
                  </a:ext>
                </a:extLst>
              </p:cNvPr>
              <p:cNvSpPr txBox="1"/>
              <p:nvPr/>
            </p:nvSpPr>
            <p:spPr>
              <a:xfrm>
                <a:off x="9733629" y="5891645"/>
                <a:ext cx="16201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C000"/>
                    </a:solidFill>
                    <a:latin typeface="Comic Sans MS" panose="030F0702030302020204" pitchFamily="66" charset="0"/>
                  </a:rPr>
                  <a:t>ARTEMIS</a:t>
                </a: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D59FFFA-9A11-4C0A-9532-32D7B58C460F}"/>
                </a:ext>
              </a:extLst>
            </p:cNvPr>
            <p:cNvSpPr txBox="1"/>
            <p:nvPr/>
          </p:nvSpPr>
          <p:spPr>
            <a:xfrm>
              <a:off x="7821888" y="1303462"/>
              <a:ext cx="30313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  <a:latin typeface="Comic Sans MS" panose="030F0702030302020204" pitchFamily="66" charset="0"/>
                </a:rPr>
                <a:t>ARTEMIS observations (Dorfman et al., 2017)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478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B3B4119F-E7CB-4487-98CF-A01B50B1B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9" y="2811809"/>
            <a:ext cx="5046827" cy="378512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AFDCBE-ED43-47BD-85EA-4759C346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146DCB-75F9-4340-ABCB-6B962EDC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CE9111-501D-4256-AEF0-E4F5B07E399D}"/>
              </a:ext>
            </a:extLst>
          </p:cNvPr>
          <p:cNvSpPr txBox="1"/>
          <p:nvPr/>
        </p:nvSpPr>
        <p:spPr>
          <a:xfrm>
            <a:off x="389020" y="261070"/>
            <a:ext cx="57069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Vlasiator (hybrid-</a:t>
            </a:r>
            <a:r>
              <a:rPr lang="en-US" sz="2400" b="1" dirty="0" err="1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Vlasov</a:t>
            </a:r>
            <a:r>
              <a:rPr lang="en-US" sz="2400" b="1" dirty="0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 simulation)</a:t>
            </a:r>
          </a:p>
          <a:p>
            <a:pPr marL="457200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Can resolve ion kinetic physics</a:t>
            </a:r>
          </a:p>
          <a:p>
            <a:pPr marL="457200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Electrons as charge-neutralizing fluid</a:t>
            </a:r>
          </a:p>
          <a:p>
            <a:pPr marL="457200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IMF: 5nT, </a:t>
            </a:r>
            <a:r>
              <a:rPr lang="en-US" sz="2000" dirty="0" err="1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v</a:t>
            </a:r>
            <a:r>
              <a:rPr lang="en-US" sz="2000" baseline="-25000" dirty="0" err="1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sw</a:t>
            </a:r>
            <a:r>
              <a:rPr lang="en-US" sz="2000" dirty="0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=600 km/s, </a:t>
            </a:r>
            <a:br>
              <a:rPr lang="en-US" sz="2000" dirty="0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</a:br>
            <a:r>
              <a:rPr lang="en-US" sz="2000" dirty="0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Mach number=10</a:t>
            </a:r>
          </a:p>
          <a:p>
            <a:pPr marL="457200" indent="-4572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  <a:ea typeface="Cascadia Mono SemiLight" panose="020B0609020000020004" pitchFamily="49" charset="0"/>
                <a:cs typeface="Cascadia Mono SemiLight" panose="020B0609020000020004" pitchFamily="49" charset="0"/>
              </a:rPr>
              <a:t>Provides both field and particle (ion) data throughout the simulation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6C1D2B-AD9A-4540-89E8-E0C5C4C33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820" y="261070"/>
            <a:ext cx="3159559" cy="386155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2EAFA8AD-F815-4852-B323-DEC1D297893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06"/>
          <a:stretch/>
        </p:blipFill>
        <p:spPr>
          <a:xfrm>
            <a:off x="10492376" y="136525"/>
            <a:ext cx="1699624" cy="14258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956846D-8058-4B2A-91A8-2F9F120C9761}"/>
              </a:ext>
            </a:extLst>
          </p:cNvPr>
          <p:cNvSpPr txBox="1"/>
          <p:nvPr/>
        </p:nvSpPr>
        <p:spPr>
          <a:xfrm>
            <a:off x="2318321" y="3216500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mic Sans MS" panose="030F0702030302020204" pitchFamily="66" charset="0"/>
              </a:rPr>
              <a:t>By’ intensity map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C10E5A-8895-4CBB-892D-09F715BC1131}"/>
              </a:ext>
            </a:extLst>
          </p:cNvPr>
          <p:cNvCxnSpPr/>
          <p:nvPr/>
        </p:nvCxnSpPr>
        <p:spPr>
          <a:xfrm flipH="1" flipV="1">
            <a:off x="2619632" y="4942703"/>
            <a:ext cx="210065" cy="457200"/>
          </a:xfrm>
          <a:prstGeom prst="straightConnector1">
            <a:avLst/>
          </a:prstGeom>
          <a:ln w="19050">
            <a:solidFill>
              <a:srgbClr val="00FD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3EB6B78-677F-48D7-9FDC-4D6AAFF5CFB1}"/>
              </a:ext>
            </a:extLst>
          </p:cNvPr>
          <p:cNvSpPr txBox="1"/>
          <p:nvPr/>
        </p:nvSpPr>
        <p:spPr>
          <a:xfrm>
            <a:off x="2619632" y="5399903"/>
            <a:ext cx="1309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FDFF"/>
                </a:solidFill>
                <a:latin typeface="Comic Sans MS" panose="030F0702030302020204" pitchFamily="66" charset="0"/>
              </a:rPr>
              <a:t>virtual s/c</a:t>
            </a:r>
          </a:p>
        </p:txBody>
      </p:sp>
      <p:pic>
        <p:nvPicPr>
          <p:cNvPr id="14" name="Picture 13" descr="Chart, line chart, histogram&#10;&#10;Description automatically generated">
            <a:extLst>
              <a:ext uri="{FF2B5EF4-FFF2-40B4-BE49-F238E27FC236}">
                <a16:creationId xmlns:a16="http://schemas.microsoft.com/office/drawing/2014/main" id="{E3AA9597-635D-40DE-A34D-605A724729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295" y="1469321"/>
            <a:ext cx="5486411" cy="457200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DDEEF20-A31E-46C0-9FA2-9975C2FB7094}"/>
              </a:ext>
            </a:extLst>
          </p:cNvPr>
          <p:cNvCxnSpPr>
            <a:cxnSpLocks/>
          </p:cNvCxnSpPr>
          <p:nvPr/>
        </p:nvCxnSpPr>
        <p:spPr>
          <a:xfrm>
            <a:off x="8461061" y="2050806"/>
            <a:ext cx="0" cy="3435594"/>
          </a:xfrm>
          <a:prstGeom prst="line">
            <a:avLst/>
          </a:prstGeom>
          <a:ln w="19050">
            <a:solidFill>
              <a:srgbClr val="4A91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6949ADC-0756-4929-B777-BBCB7D4F65D8}"/>
              </a:ext>
            </a:extLst>
          </p:cNvPr>
          <p:cNvCxnSpPr>
            <a:cxnSpLocks/>
          </p:cNvCxnSpPr>
          <p:nvPr/>
        </p:nvCxnSpPr>
        <p:spPr>
          <a:xfrm>
            <a:off x="8662991" y="2050806"/>
            <a:ext cx="0" cy="3435594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29F0A1E-B182-47D7-9F06-77944215E9FB}"/>
              </a:ext>
            </a:extLst>
          </p:cNvPr>
          <p:cNvCxnSpPr/>
          <p:nvPr/>
        </p:nvCxnSpPr>
        <p:spPr>
          <a:xfrm>
            <a:off x="8216942" y="2875997"/>
            <a:ext cx="25647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4887810-E5C6-48FC-BD34-7A509AA57A07}"/>
              </a:ext>
            </a:extLst>
          </p:cNvPr>
          <p:cNvSpPr txBox="1"/>
          <p:nvPr/>
        </p:nvSpPr>
        <p:spPr>
          <a:xfrm>
            <a:off x="7111760" y="4886703"/>
            <a:ext cx="299767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Correlation analysis shows 26.5 sec lag between signals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D660D95-17A3-4D9B-BBBF-ED0A7C350444}"/>
              </a:ext>
            </a:extLst>
          </p:cNvPr>
          <p:cNvCxnSpPr/>
          <p:nvPr/>
        </p:nvCxnSpPr>
        <p:spPr>
          <a:xfrm>
            <a:off x="8662991" y="2875997"/>
            <a:ext cx="256476" cy="0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D7A9E99-0137-4C02-9D0E-ADB66D312A42}"/>
              </a:ext>
            </a:extLst>
          </p:cNvPr>
          <p:cNvSpPr txBox="1"/>
          <p:nvPr/>
        </p:nvSpPr>
        <p:spPr>
          <a:xfrm>
            <a:off x="8693881" y="2479510"/>
            <a:ext cx="78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26.5s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0B561E-E3FD-4F02-BB5D-A45E608AC49D}"/>
              </a:ext>
            </a:extLst>
          </p:cNvPr>
          <p:cNvSpPr txBox="1"/>
          <p:nvPr/>
        </p:nvSpPr>
        <p:spPr>
          <a:xfrm>
            <a:off x="7676519" y="1495204"/>
            <a:ext cx="315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Determine the wave speed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AF5E48D-2934-4A2E-A550-B3DE9EDBC710}"/>
              </a:ext>
            </a:extLst>
          </p:cNvPr>
          <p:cNvGrpSpPr/>
          <p:nvPr/>
        </p:nvGrpSpPr>
        <p:grpSpPr>
          <a:xfrm>
            <a:off x="2889422" y="4442452"/>
            <a:ext cx="1470454" cy="418749"/>
            <a:chOff x="2889422" y="4442452"/>
            <a:chExt cx="1470454" cy="418749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EB2962D-BADC-41F3-9176-EAA6EC114FA4}"/>
                </a:ext>
              </a:extLst>
            </p:cNvPr>
            <p:cNvCxnSpPr/>
            <p:nvPr/>
          </p:nvCxnSpPr>
          <p:spPr>
            <a:xfrm flipH="1">
              <a:off x="2889422" y="4861201"/>
              <a:ext cx="1149178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44AE493-F507-4EBE-A305-E323B65D52A5}"/>
                </a:ext>
              </a:extLst>
            </p:cNvPr>
            <p:cNvSpPr txBox="1"/>
            <p:nvPr/>
          </p:nvSpPr>
          <p:spPr>
            <a:xfrm>
              <a:off x="2889422" y="4442452"/>
              <a:ext cx="14704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wave frame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29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32DCA4-A5C5-4926-A7A9-0C0C9C7C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Kun Zhang - THEMIS/ARTEMIS 2022 SWT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B18B84-D4D1-4E6F-B621-B06E00CE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75AF8-5D7F-427D-BCE2-D0526444F1C6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A8D8B8F8-EB6F-474F-8970-98EE7BEB5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13" y="1346266"/>
            <a:ext cx="5553956" cy="41654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F0DD91-49AE-4A77-8969-877DD1581B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7745" y="1346266"/>
            <a:ext cx="6248201" cy="41654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AD0836-3D03-403F-9A91-F4467D67E8A0}"/>
              </a:ext>
            </a:extLst>
          </p:cNvPr>
          <p:cNvSpPr txBox="1"/>
          <p:nvPr/>
        </p:nvSpPr>
        <p:spPr>
          <a:xfrm>
            <a:off x="523513" y="284205"/>
            <a:ext cx="1127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Wave growth observed in the wave frame compared to theoretic prediction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184CBB-F841-48E4-87FB-767C5D94CD60}"/>
              </a:ext>
            </a:extLst>
          </p:cNvPr>
          <p:cNvSpPr txBox="1"/>
          <p:nvPr/>
        </p:nvSpPr>
        <p:spPr>
          <a:xfrm>
            <a:off x="2516867" y="1405821"/>
            <a:ext cx="2372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Growth rate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553EB3-DAB6-448C-80F7-70ADD7CC5687}"/>
              </a:ext>
            </a:extLst>
          </p:cNvPr>
          <p:cNvSpPr txBox="1"/>
          <p:nvPr/>
        </p:nvSpPr>
        <p:spPr>
          <a:xfrm>
            <a:off x="2347784" y="3135355"/>
            <a:ext cx="217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Observation in the wave frame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04E91A-0E3A-414C-B4D1-9DC4C138D824}"/>
              </a:ext>
            </a:extLst>
          </p:cNvPr>
          <p:cNvSpPr txBox="1"/>
          <p:nvPr/>
        </p:nvSpPr>
        <p:spPr>
          <a:xfrm>
            <a:off x="1297459" y="432354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Prediction by ion distribution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6EBD481-C8E1-415D-B2DD-B4789BB321A0}"/>
              </a:ext>
            </a:extLst>
          </p:cNvPr>
          <p:cNvCxnSpPr>
            <a:cxnSpLocks/>
          </p:cNvCxnSpPr>
          <p:nvPr/>
        </p:nvCxnSpPr>
        <p:spPr>
          <a:xfrm flipH="1" flipV="1">
            <a:off x="8151341" y="5128054"/>
            <a:ext cx="2059" cy="383679"/>
          </a:xfrm>
          <a:prstGeom prst="straightConnector1">
            <a:avLst/>
          </a:prstGeom>
          <a:ln w="28575">
            <a:solidFill>
              <a:srgbClr val="00FD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4D41822-2226-44DE-8D79-82F387ACC783}"/>
              </a:ext>
            </a:extLst>
          </p:cNvPr>
          <p:cNvSpPr txBox="1"/>
          <p:nvPr/>
        </p:nvSpPr>
        <p:spPr>
          <a:xfrm>
            <a:off x="7428471" y="5450569"/>
            <a:ext cx="144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FDFF"/>
                </a:solidFill>
                <a:latin typeface="Comic Sans MS" panose="030F0702030302020204" pitchFamily="66" charset="0"/>
              </a:rPr>
              <a:t>Observed 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432096-A173-4E8C-8EB0-ACC3F4D6A7AF}"/>
              </a:ext>
            </a:extLst>
          </p:cNvPr>
          <p:cNvSpPr txBox="1"/>
          <p:nvPr/>
        </p:nvSpPr>
        <p:spPr>
          <a:xfrm>
            <a:off x="6384536" y="1082655"/>
            <a:ext cx="5445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Dispersion by LEOPARD (</a:t>
            </a:r>
            <a:r>
              <a:rPr lang="en-US" dirty="0" err="1">
                <a:latin typeface="Comic Sans MS" panose="030F0702030302020204" pitchFamily="66" charset="0"/>
              </a:rPr>
              <a:t>Astfalk</a:t>
            </a:r>
            <a:r>
              <a:rPr lang="en-US" dirty="0">
                <a:latin typeface="Comic Sans MS" panose="030F0702030302020204" pitchFamily="66" charset="0"/>
              </a:rPr>
              <a:t> &amp; </a:t>
            </a:r>
            <a:r>
              <a:rPr lang="en-US" dirty="0" err="1">
                <a:latin typeface="Comic Sans MS" panose="030F0702030302020204" pitchFamily="66" charset="0"/>
              </a:rPr>
              <a:t>Jenko</a:t>
            </a:r>
            <a:r>
              <a:rPr lang="en-US" dirty="0">
                <a:latin typeface="Comic Sans MS" panose="030F0702030302020204" pitchFamily="66" charset="0"/>
              </a:rPr>
              <a:t>, 2017)</a:t>
            </a:r>
          </a:p>
          <a:p>
            <a:r>
              <a:rPr lang="en-US" dirty="0">
                <a:latin typeface="Comic Sans MS" panose="030F0702030302020204" pitchFamily="66" charset="0"/>
              </a:rPr>
              <a:t>From ion distribution obtained in the wave frame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CA0FE6-4BFE-46C4-A788-C5B681C5689F}"/>
              </a:ext>
            </a:extLst>
          </p:cNvPr>
          <p:cNvSpPr txBox="1"/>
          <p:nvPr/>
        </p:nvSpPr>
        <p:spPr>
          <a:xfrm>
            <a:off x="523513" y="5695711"/>
            <a:ext cx="1106135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The observed growth rate agrees with theoretic prediction at later times (t&gt;~280 sec)</a:t>
            </a:r>
          </a:p>
          <a:p>
            <a:pPr marL="342900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Comic Sans MS" panose="030F0702030302020204" pitchFamily="66" charset="0"/>
              </a:rPr>
              <a:t>The discrepancy at the beginning is not understood yet.</a:t>
            </a:r>
          </a:p>
        </p:txBody>
      </p:sp>
    </p:spTree>
    <p:extLst>
      <p:ext uri="{BB962C8B-B14F-4D97-AF65-F5344CB8AC3E}">
        <p14:creationId xmlns:p14="http://schemas.microsoft.com/office/powerpoint/2010/main" val="337824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238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 Zhang</dc:creator>
  <cp:lastModifiedBy>Kun Zhang</cp:lastModifiedBy>
  <cp:revision>8</cp:revision>
  <dcterms:created xsi:type="dcterms:W3CDTF">2022-02-23T06:56:13Z</dcterms:created>
  <dcterms:modified xsi:type="dcterms:W3CDTF">2022-03-04T23:11:17Z</dcterms:modified>
</cp:coreProperties>
</file>